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6"/>
  </p:notesMasterIdLst>
  <p:handoutMasterIdLst>
    <p:handoutMasterId r:id="rId27"/>
  </p:handoutMasterIdLst>
  <p:sldIdLst>
    <p:sldId id="296" r:id="rId2"/>
    <p:sldId id="293" r:id="rId3"/>
    <p:sldId id="279" r:id="rId4"/>
    <p:sldId id="280" r:id="rId5"/>
    <p:sldId id="281" r:id="rId6"/>
    <p:sldId id="282" r:id="rId7"/>
    <p:sldId id="283" r:id="rId8"/>
    <p:sldId id="290" r:id="rId9"/>
    <p:sldId id="284" r:id="rId10"/>
    <p:sldId id="288" r:id="rId11"/>
    <p:sldId id="287" r:id="rId12"/>
    <p:sldId id="286" r:id="rId13"/>
    <p:sldId id="295" r:id="rId14"/>
    <p:sldId id="269" r:id="rId15"/>
    <p:sldId id="270" r:id="rId16"/>
    <p:sldId id="271" r:id="rId17"/>
    <p:sldId id="272" r:id="rId18"/>
    <p:sldId id="267" r:id="rId19"/>
    <p:sldId id="266" r:id="rId20"/>
    <p:sldId id="273" r:id="rId21"/>
    <p:sldId id="277" r:id="rId22"/>
    <p:sldId id="292" r:id="rId23"/>
    <p:sldId id="275" r:id="rId24"/>
    <p:sldId id="294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tima Pientham" initials="CP" lastIdx="0" clrIdx="0">
    <p:extLst>
      <p:ext uri="{19B8F6BF-5375-455C-9EA6-DF929625EA0E}">
        <p15:presenceInfo xmlns:p15="http://schemas.microsoft.com/office/powerpoint/2012/main" userId="S-1-5-21-1302280579-3216753251-3332343701-2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E293C"/>
    <a:srgbClr val="184769"/>
    <a:srgbClr val="16405E"/>
    <a:srgbClr val="00FFCC"/>
    <a:srgbClr val="25A7D9"/>
    <a:srgbClr val="05C5BA"/>
    <a:srgbClr val="08D3CA"/>
    <a:srgbClr val="0E283B"/>
    <a:srgbClr val="0E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-30"/>
      </p:cViewPr>
      <p:guideLst>
        <p:guide pos="3840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BF4C6-9A13-4476-B1D5-1C8041717FC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DEFF-AFC9-4643-BB48-9993CE96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5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CC2B-F112-4817-B2D7-9D30B8BDA758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7B0B2-ED3A-45B4-BCDE-26C030FA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D75A4A-D118-4302-BDEC-05C306A39CE3}" type="datetimeFigureOut">
              <a:rPr lang="en-US" smtClean="0"/>
              <a:t>03/09/2019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3398A0F-35B6-49E5-961C-EA37B80C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216"/>
    </mc:Choice>
    <mc:Fallback xmlns="">
      <p:transition spd="slow" advClick="0" advTm="2216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5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3649;&#3610;&#3610;&#3605;&#3636;&#3604;&#3605;&#3634;&#3617;&#3612;&#3621;&#3612;&#3621;&#3626;&#3633;&#3617;&#3620;&#3607;&#3608;&#3636;&#3660;&#3585;&#3634;&#3619;&#3613;&#3638;&#3585;&#3629;&#3610;&#3619;&#3617;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EMS%20Organization%20Update%201%20April%202019.pdf" TargetMode="External"/><Relationship Id="rId3" Type="http://schemas.openxmlformats.org/officeDocument/2006/relationships/image" Target="../media/image18.png"/><Relationship Id="rId7" Type="http://schemas.openxmlformats.org/officeDocument/2006/relationships/hyperlink" Target="FM-CS-AD1001-01_Job%20Description%20Form.xls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Employee%20Promotion%20and%20Classification%20(Group2).pdf" TargetMode="External"/><Relationship Id="rId5" Type="http://schemas.openxmlformats.org/officeDocument/2006/relationships/hyperlink" Target="Employee%20Promotion%20and%20Classification%20(Group%201).pdf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5154806" y="-2607"/>
            <a:ext cx="1920240" cy="1610181"/>
          </a:xfrm>
          <a:prstGeom prst="hexagon">
            <a:avLst/>
          </a:prstGeom>
          <a:gradFill flip="none" rotWithShape="1">
            <a:gsLst>
              <a:gs pos="100000">
                <a:srgbClr val="05C5BA"/>
              </a:gs>
              <a:gs pos="100000">
                <a:schemeClr val="bg1">
                  <a:lumMod val="65000"/>
                </a:schemeClr>
              </a:gs>
              <a:gs pos="65000">
                <a:srgbClr val="25A7D9"/>
              </a:gs>
              <a:gs pos="30000">
                <a:srgbClr val="00FFCC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4025935" y="84804"/>
            <a:ext cx="1097280" cy="914400"/>
          </a:xfrm>
          <a:prstGeom prst="hexagon">
            <a:avLst/>
          </a:prstGeom>
          <a:noFill/>
          <a:ln w="57150">
            <a:solidFill>
              <a:srgbClr val="16405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935180" y="42773"/>
            <a:ext cx="914400" cy="731520"/>
          </a:xfrm>
          <a:prstGeom prst="hexagon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/>
          <p:cNvSpPr/>
          <p:nvPr/>
        </p:nvSpPr>
        <p:spPr>
          <a:xfrm>
            <a:off x="4614401" y="1331778"/>
            <a:ext cx="914400" cy="731520"/>
          </a:xfrm>
          <a:prstGeom prst="hexagon">
            <a:avLst/>
          </a:prstGeom>
          <a:solidFill>
            <a:srgbClr val="184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93605" y="2562277"/>
            <a:ext cx="8571272" cy="1015663"/>
          </a:xfrm>
          <a:prstGeom prst="rect">
            <a:avLst/>
          </a:prstGeom>
          <a:noFill/>
          <a:ln>
            <a:solidFill>
              <a:srgbClr val="0E29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8D3CA"/>
                </a:solidFill>
              </a:rPr>
              <a:t>STANDARD TRAINING</a:t>
            </a:r>
            <a:endParaRPr lang="en-US" sz="6000" b="1" dirty="0">
              <a:solidFill>
                <a:srgbClr val="08D3C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28321" y="4235067"/>
            <a:ext cx="3935358" cy="2610645"/>
            <a:chOff x="4089484" y="3833664"/>
            <a:chExt cx="3935358" cy="2610645"/>
          </a:xfrm>
        </p:grpSpPr>
        <p:sp>
          <p:nvSpPr>
            <p:cNvPr id="15" name="Hexagon 14"/>
            <p:cNvSpPr/>
            <p:nvPr/>
          </p:nvSpPr>
          <p:spPr>
            <a:xfrm>
              <a:off x="5309419" y="4472453"/>
              <a:ext cx="1554480" cy="1280160"/>
            </a:xfrm>
            <a:prstGeom prst="hexagon">
              <a:avLst/>
            </a:prstGeom>
            <a:noFill/>
            <a:ln w="76200">
              <a:solidFill>
                <a:srgbClr val="00FF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B8DC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6612438" y="5293935"/>
              <a:ext cx="1412404" cy="1150374"/>
            </a:xfrm>
            <a:prstGeom prst="hexagon">
              <a:avLst/>
            </a:prstGeom>
            <a:noFill/>
            <a:ln w="28575">
              <a:solidFill>
                <a:srgbClr val="184769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4089484" y="3833664"/>
              <a:ext cx="1412404" cy="1150374"/>
            </a:xfrm>
            <a:prstGeom prst="hexagon">
              <a:avLst/>
            </a:prstGeom>
            <a:solidFill>
              <a:srgbClr val="184769"/>
            </a:solidFill>
            <a:ln w="1905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6817195" y="4472453"/>
              <a:ext cx="914400" cy="731520"/>
            </a:xfrm>
            <a:prstGeom prst="hexagon">
              <a:avLst/>
            </a:prstGeom>
            <a:solidFill>
              <a:srgbClr val="1FB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4468761" y="5112533"/>
              <a:ext cx="914400" cy="731520"/>
            </a:xfrm>
            <a:prstGeom prst="hexagon">
              <a:avLst/>
            </a:prstGeom>
            <a:noFill/>
            <a:ln>
              <a:solidFill>
                <a:srgbClr val="05C5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https://image.flaticon.com/icons/png/128/865/86514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31" y="1389197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exagon 24"/>
          <p:cNvSpPr/>
          <p:nvPr/>
        </p:nvSpPr>
        <p:spPr>
          <a:xfrm>
            <a:off x="6859347" y="840721"/>
            <a:ext cx="1412404" cy="1150374"/>
          </a:xfrm>
          <a:prstGeom prst="hexagon">
            <a:avLst/>
          </a:prstGeom>
          <a:noFill/>
          <a:ln w="57150">
            <a:solidFill>
              <a:srgbClr val="16405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3944" y="5788256"/>
            <a:ext cx="914400" cy="914400"/>
          </a:xfrm>
          <a:prstGeom prst="rect">
            <a:avLst/>
          </a:prstGeom>
        </p:spPr>
      </p:pic>
      <p:pic>
        <p:nvPicPr>
          <p:cNvPr id="1034" name="Picture 10" descr="https://image.flaticon.com/icons/png/128/1659/16590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04" y="172799"/>
            <a:ext cx="73151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.flaticon.com/icons/png/128/883/88337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46" y="4916157"/>
            <a:ext cx="548640" cy="5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laticon.com/icons/png/128/808/808731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23" y="5651096"/>
            <a:ext cx="45719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mage.flaticon.com/icons/png/128/1528/15288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78" y="409513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28" descr="Application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 descr="https://image.flaticon.com/icons/png/128/160/1601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6" y="189896"/>
            <a:ext cx="1219200" cy="1219201"/>
          </a:xfrm>
          <a:prstGeom prst="rect">
            <a:avLst/>
          </a:prstGeom>
          <a:noFill/>
          <a:effectLst>
            <a:innerShdw blurRad="508000" dist="1193800" dir="16440000">
              <a:prstClr val="black">
                <a:alpha val="79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888841" y="1135775"/>
            <a:ext cx="13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Training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20339" y="5159522"/>
            <a:ext cx="143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Human Resource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58250" y="6107048"/>
            <a:ext cx="3333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Chotima Pientham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HR Group</a:t>
            </a:r>
            <a:endParaRPr lang="th-TH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JFE Steel Galvanizing (Thailand) Ltd.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mage.flaticon.com/icons/png/128/1211/1211789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26" y="84368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38947" y="1281004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05985" y="5397883"/>
            <a:ext cx="1353312" cy="868680"/>
            <a:chOff x="1776131" y="1531741"/>
            <a:chExt cx="1353312" cy="868680"/>
          </a:xfrm>
          <a:solidFill>
            <a:srgbClr val="99CCFF"/>
          </a:solidFill>
        </p:grpSpPr>
        <p:sp>
          <p:nvSpPr>
            <p:cNvPr id="142" name="Rectangle 141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806894" y="4233986"/>
            <a:ext cx="1353312" cy="868680"/>
            <a:chOff x="1776131" y="1531741"/>
            <a:chExt cx="1353312" cy="868680"/>
          </a:xfrm>
        </p:grpSpPr>
        <p:sp>
          <p:nvSpPr>
            <p:cNvPr id="151" name="Rectangle 150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8085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814445" y="2728173"/>
            <a:ext cx="1353312" cy="868680"/>
            <a:chOff x="1776131" y="1531741"/>
            <a:chExt cx="1353312" cy="868680"/>
          </a:xfrm>
        </p:grpSpPr>
        <p:sp>
          <p:nvSpPr>
            <p:cNvPr id="147" name="Rectangle 146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4498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24377" y="129089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0407303" y="2384793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821853" y="514771"/>
            <a:ext cx="4224528" cy="5579610"/>
            <a:chOff x="1803129" y="533221"/>
            <a:chExt cx="4224528" cy="5579610"/>
          </a:xfrm>
        </p:grpSpPr>
        <p:sp>
          <p:nvSpPr>
            <p:cNvPr id="154" name="Round Same Side Corner Rectangle 153"/>
            <p:cNvSpPr/>
            <p:nvPr/>
          </p:nvSpPr>
          <p:spPr>
            <a:xfrm rot="16200000">
              <a:off x="1129329" y="1207021"/>
              <a:ext cx="5572128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H="1">
              <a:off x="5317546" y="540703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823175" y="138727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1823175" y="183460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1823175" y="228193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1823175" y="272927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1823175" y="317660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1823175" y="362393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1823175" y="407126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823175" y="451859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1823175" y="496593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1823175" y="541326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6170274" y="500419"/>
            <a:ext cx="4224528" cy="5581930"/>
            <a:chOff x="6174292" y="533221"/>
            <a:chExt cx="4224528" cy="5581930"/>
          </a:xfrm>
        </p:grpSpPr>
        <p:sp>
          <p:nvSpPr>
            <p:cNvPr id="189" name="Round Same Side Corner Rectangle 188"/>
            <p:cNvSpPr/>
            <p:nvPr/>
          </p:nvSpPr>
          <p:spPr>
            <a:xfrm rot="5400000">
              <a:off x="5500490" y="1207023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6804250" y="543023"/>
              <a:ext cx="3530451" cy="5572128"/>
              <a:chOff x="6791009" y="634366"/>
              <a:chExt cx="3530451" cy="5572128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H="1">
                <a:off x="6791009" y="634366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6818522" y="1471696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6821790" y="19641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6818522" y="239959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6806656" y="37381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6806656" y="41734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806656" y="46207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6806656" y="503798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6806656" y="546622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6814188" y="330644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6814188" y="285066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2" name="TextBox 201"/>
          <p:cNvSpPr txBox="1"/>
          <p:nvPr/>
        </p:nvSpPr>
        <p:spPr>
          <a:xfrm>
            <a:off x="6863054" y="1510460"/>
            <a:ext cx="3511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420EA0"/>
                </a:solidFill>
                <a:latin typeface="Bradley Hand ITC" panose="03070402050302030203" pitchFamily="66" charset="0"/>
              </a:rPr>
              <a:t>4. Proceed </a:t>
            </a:r>
            <a:r>
              <a:rPr lang="en-US" sz="1600" b="1" dirty="0">
                <a:solidFill>
                  <a:srgbClr val="420EA0"/>
                </a:solidFill>
                <a:latin typeface="Bradley Hand ITC" panose="03070402050302030203" pitchFamily="66" charset="0"/>
              </a:rPr>
              <a:t>for staff with change in responsibility/Employee Promotion/Employee Transfer/ Change of Job Assignment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37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13165" y="768886"/>
            <a:ext cx="2348836" cy="3520440"/>
            <a:chOff x="8613165" y="768886"/>
            <a:chExt cx="2348836" cy="3520440"/>
          </a:xfrm>
        </p:grpSpPr>
        <p:grpSp>
          <p:nvGrpSpPr>
            <p:cNvPr id="170" name="Group 169"/>
            <p:cNvGrpSpPr/>
            <p:nvPr/>
          </p:nvGrpSpPr>
          <p:grpSpPr>
            <a:xfrm>
              <a:off x="8613165" y="768886"/>
              <a:ext cx="2348836" cy="3520440"/>
              <a:chOff x="998812" y="2820202"/>
              <a:chExt cx="2348836" cy="3520440"/>
            </a:xfrm>
            <a:effectLst>
              <a:outerShdw blurRad="558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Rectangle 170"/>
              <p:cNvSpPr/>
              <p:nvPr/>
            </p:nvSpPr>
            <p:spPr>
              <a:xfrm>
                <a:off x="998812" y="2820202"/>
                <a:ext cx="2286000" cy="35204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891923" y="3795142"/>
                <a:ext cx="455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6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844">
                          <a14:foregroundMark x1="27344" y1="8594" x2="27344" y2="85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83428" y="1791439"/>
              <a:ext cx="1219200" cy="12192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82656" y="1145068"/>
            <a:ext cx="2348836" cy="3520440"/>
            <a:chOff x="7182656" y="1145068"/>
            <a:chExt cx="2348836" cy="3520440"/>
          </a:xfrm>
        </p:grpSpPr>
        <p:grpSp>
          <p:nvGrpSpPr>
            <p:cNvPr id="163" name="Group 162"/>
            <p:cNvGrpSpPr/>
            <p:nvPr/>
          </p:nvGrpSpPr>
          <p:grpSpPr>
            <a:xfrm>
              <a:off x="7182656" y="1145068"/>
              <a:ext cx="2348836" cy="3520440"/>
              <a:chOff x="998812" y="2820202"/>
              <a:chExt cx="2348836" cy="3520440"/>
            </a:xfrm>
            <a:effectLst>
              <a:outerShdw blurRad="558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Rectangle 163"/>
              <p:cNvSpPr/>
              <p:nvPr/>
            </p:nvSpPr>
            <p:spPr>
              <a:xfrm>
                <a:off x="998812" y="2820202"/>
                <a:ext cx="2286000" cy="35204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2889324" y="3550821"/>
                <a:ext cx="408841" cy="786384"/>
              </a:xfrm>
              <a:custGeom>
                <a:avLst/>
                <a:gdLst>
                  <a:gd name="connsiteX0" fmla="*/ 196596 w 408841"/>
                  <a:gd name="connsiteY0" fmla="*/ 0 h 786384"/>
                  <a:gd name="connsiteX1" fmla="*/ 408841 w 408841"/>
                  <a:gd name="connsiteY1" fmla="*/ 0 h 786384"/>
                  <a:gd name="connsiteX2" fmla="*/ 408841 w 408841"/>
                  <a:gd name="connsiteY2" fmla="*/ 786384 h 786384"/>
                  <a:gd name="connsiteX3" fmla="*/ 196596 w 408841"/>
                  <a:gd name="connsiteY3" fmla="*/ 786384 h 786384"/>
                  <a:gd name="connsiteX4" fmla="*/ 0 w 408841"/>
                  <a:gd name="connsiteY4" fmla="*/ 393192 h 78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841" h="786384">
                    <a:moveTo>
                      <a:pt x="196596" y="0"/>
                    </a:moveTo>
                    <a:lnTo>
                      <a:pt x="408841" y="0"/>
                    </a:lnTo>
                    <a:lnTo>
                      <a:pt x="408841" y="786384"/>
                    </a:lnTo>
                    <a:lnTo>
                      <a:pt x="196596" y="786384"/>
                    </a:lnTo>
                    <a:lnTo>
                      <a:pt x="0" y="393192"/>
                    </a:lnTo>
                    <a:close/>
                  </a:path>
                </a:pathLst>
              </a:custGeom>
              <a:solidFill>
                <a:srgbClr val="F5B3C8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788228" y="2981163"/>
                <a:ext cx="779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7BAD1"/>
                    </a:solidFill>
                  </a:rPr>
                  <a:t>STEP 5</a:t>
                </a:r>
                <a:endParaRPr lang="en-US" sz="1400" b="1" dirty="0">
                  <a:solidFill>
                    <a:srgbClr val="F7BAD1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778589" y="3659677"/>
                <a:ext cx="1243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5B3C8"/>
                    </a:solidFill>
                  </a:rPr>
                  <a:t>Conduct training 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2891923" y="3795142"/>
                <a:ext cx="455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5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3384" y="2998623"/>
              <a:ext cx="640135" cy="64013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767481" y="1482754"/>
            <a:ext cx="2336804" cy="3520440"/>
            <a:chOff x="5750468" y="1481171"/>
            <a:chExt cx="2336804" cy="3520440"/>
          </a:xfrm>
        </p:grpSpPr>
        <p:grpSp>
          <p:nvGrpSpPr>
            <p:cNvPr id="156" name="Group 155"/>
            <p:cNvGrpSpPr/>
            <p:nvPr/>
          </p:nvGrpSpPr>
          <p:grpSpPr>
            <a:xfrm>
              <a:off x="5750468" y="1481171"/>
              <a:ext cx="2336804" cy="3520440"/>
              <a:chOff x="1010844" y="2804160"/>
              <a:chExt cx="2336804" cy="3520440"/>
            </a:xfrm>
            <a:effectLst>
              <a:outerShdw blurRad="558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Rectangle 156"/>
              <p:cNvSpPr/>
              <p:nvPr/>
            </p:nvSpPr>
            <p:spPr>
              <a:xfrm>
                <a:off x="1010844" y="2804160"/>
                <a:ext cx="2286000" cy="35204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2889324" y="3550821"/>
                <a:ext cx="408841" cy="786384"/>
              </a:xfrm>
              <a:custGeom>
                <a:avLst/>
                <a:gdLst>
                  <a:gd name="connsiteX0" fmla="*/ 196596 w 408841"/>
                  <a:gd name="connsiteY0" fmla="*/ 0 h 786384"/>
                  <a:gd name="connsiteX1" fmla="*/ 408841 w 408841"/>
                  <a:gd name="connsiteY1" fmla="*/ 0 h 786384"/>
                  <a:gd name="connsiteX2" fmla="*/ 408841 w 408841"/>
                  <a:gd name="connsiteY2" fmla="*/ 786384 h 786384"/>
                  <a:gd name="connsiteX3" fmla="*/ 196596 w 408841"/>
                  <a:gd name="connsiteY3" fmla="*/ 786384 h 786384"/>
                  <a:gd name="connsiteX4" fmla="*/ 0 w 408841"/>
                  <a:gd name="connsiteY4" fmla="*/ 393192 h 78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841" h="786384">
                    <a:moveTo>
                      <a:pt x="196596" y="0"/>
                    </a:moveTo>
                    <a:lnTo>
                      <a:pt x="408841" y="0"/>
                    </a:lnTo>
                    <a:lnTo>
                      <a:pt x="408841" y="786384"/>
                    </a:lnTo>
                    <a:lnTo>
                      <a:pt x="196596" y="786384"/>
                    </a:lnTo>
                    <a:lnTo>
                      <a:pt x="0" y="393192"/>
                    </a:lnTo>
                    <a:close/>
                  </a:path>
                </a:pathLst>
              </a:custGeom>
              <a:solidFill>
                <a:srgbClr val="FFB163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788228" y="2981163"/>
                <a:ext cx="779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B163"/>
                    </a:solidFill>
                  </a:rPr>
                  <a:t>STEP 4</a:t>
                </a:r>
                <a:endParaRPr lang="en-US" sz="1400" b="1" dirty="0">
                  <a:solidFill>
                    <a:srgbClr val="FFB163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788228" y="3471665"/>
                <a:ext cx="13850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B163"/>
                    </a:solidFill>
                  </a:rPr>
                  <a:t>Communication to employee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891923" y="3795142"/>
                <a:ext cx="455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4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4462" y="2997095"/>
              <a:ext cx="640080" cy="64008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21629" y="1849358"/>
            <a:ext cx="2336804" cy="3520440"/>
            <a:chOff x="4321629" y="1849358"/>
            <a:chExt cx="2336804" cy="3520440"/>
          </a:xfrm>
        </p:grpSpPr>
        <p:grpSp>
          <p:nvGrpSpPr>
            <p:cNvPr id="190" name="Group 189"/>
            <p:cNvGrpSpPr/>
            <p:nvPr/>
          </p:nvGrpSpPr>
          <p:grpSpPr>
            <a:xfrm>
              <a:off x="4321629" y="1849358"/>
              <a:ext cx="2336804" cy="3520440"/>
              <a:chOff x="4321629" y="1849358"/>
              <a:chExt cx="2336804" cy="3520440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4321629" y="1849358"/>
                <a:ext cx="2336804" cy="3520440"/>
                <a:chOff x="1010844" y="2820202"/>
                <a:chExt cx="2336804" cy="3520440"/>
              </a:xfrm>
              <a:effectLst>
                <a:outerShdw blurRad="558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1010844" y="2820202"/>
                  <a:ext cx="2286000" cy="35204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2889324" y="3550821"/>
                  <a:ext cx="408841" cy="786384"/>
                </a:xfrm>
                <a:custGeom>
                  <a:avLst/>
                  <a:gdLst>
                    <a:gd name="connsiteX0" fmla="*/ 196596 w 408841"/>
                    <a:gd name="connsiteY0" fmla="*/ 0 h 786384"/>
                    <a:gd name="connsiteX1" fmla="*/ 408841 w 408841"/>
                    <a:gd name="connsiteY1" fmla="*/ 0 h 786384"/>
                    <a:gd name="connsiteX2" fmla="*/ 408841 w 408841"/>
                    <a:gd name="connsiteY2" fmla="*/ 786384 h 786384"/>
                    <a:gd name="connsiteX3" fmla="*/ 196596 w 408841"/>
                    <a:gd name="connsiteY3" fmla="*/ 786384 h 786384"/>
                    <a:gd name="connsiteX4" fmla="*/ 0 w 408841"/>
                    <a:gd name="connsiteY4" fmla="*/ 393192 h 78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841" h="786384">
                      <a:moveTo>
                        <a:pt x="196596" y="0"/>
                      </a:moveTo>
                      <a:lnTo>
                        <a:pt x="408841" y="0"/>
                      </a:lnTo>
                      <a:lnTo>
                        <a:pt x="408841" y="786384"/>
                      </a:lnTo>
                      <a:lnTo>
                        <a:pt x="196596" y="786384"/>
                      </a:lnTo>
                      <a:lnTo>
                        <a:pt x="0" y="393192"/>
                      </a:lnTo>
                      <a:close/>
                    </a:path>
                  </a:pathLst>
                </a:custGeom>
                <a:solidFill>
                  <a:srgbClr val="AA82F4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788228" y="2981163"/>
                  <a:ext cx="7797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AA82F4"/>
                      </a:solidFill>
                    </a:rPr>
                    <a:t>STEP 3</a:t>
                  </a:r>
                  <a:endParaRPr lang="en-US" sz="1400" b="1" dirty="0">
                    <a:solidFill>
                      <a:srgbClr val="AA82F4"/>
                    </a:solidFill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422262" y="3563938"/>
                  <a:ext cx="18501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2891923" y="3795142"/>
                  <a:ext cx="4557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3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5" name="Rectangle 184"/>
              <p:cNvSpPr/>
              <p:nvPr/>
            </p:nvSpPr>
            <p:spPr>
              <a:xfrm>
                <a:off x="5171452" y="2565538"/>
                <a:ext cx="11271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AA82F4"/>
                    </a:solidFill>
                  </a:rPr>
                  <a:t>Sent copy to the primary   job-affiliated section, HR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5464" y="3682205"/>
              <a:ext cx="640080" cy="640080"/>
            </a:xfrm>
            <a:prstGeom prst="rect">
              <a:avLst/>
            </a:prstGeom>
          </p:spPr>
        </p:pic>
      </p:grpSp>
      <p:sp>
        <p:nvSpPr>
          <p:cNvPr id="148" name="Right Triangle 147"/>
          <p:cNvSpPr/>
          <p:nvPr/>
        </p:nvSpPr>
        <p:spPr>
          <a:xfrm>
            <a:off x="4303017" y="1851920"/>
            <a:ext cx="877824" cy="365760"/>
          </a:xfrm>
          <a:prstGeom prst="rtTriangle">
            <a:avLst/>
          </a:prstGeom>
          <a:gradFill>
            <a:gsLst>
              <a:gs pos="79833">
                <a:srgbClr val="FF0000"/>
              </a:gs>
              <a:gs pos="66000">
                <a:srgbClr val="FF9933"/>
              </a:gs>
              <a:gs pos="2632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Triangle 154"/>
          <p:cNvSpPr/>
          <p:nvPr/>
        </p:nvSpPr>
        <p:spPr>
          <a:xfrm>
            <a:off x="5757067" y="1491868"/>
            <a:ext cx="877824" cy="365760"/>
          </a:xfrm>
          <a:prstGeom prst="rtTriangle">
            <a:avLst/>
          </a:prstGeom>
          <a:gradFill>
            <a:gsLst>
              <a:gs pos="95000">
                <a:schemeClr val="accent5">
                  <a:lumMod val="75000"/>
                </a:schemeClr>
              </a:gs>
              <a:gs pos="0">
                <a:srgbClr val="FF9933"/>
              </a:gs>
              <a:gs pos="2632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05798" y="2207336"/>
            <a:ext cx="2286000" cy="3520440"/>
            <a:chOff x="3932098" y="2410694"/>
            <a:chExt cx="2286000" cy="3520440"/>
          </a:xfrm>
        </p:grpSpPr>
        <p:grpSp>
          <p:nvGrpSpPr>
            <p:cNvPr id="142" name="Group 141"/>
            <p:cNvGrpSpPr/>
            <p:nvPr/>
          </p:nvGrpSpPr>
          <p:grpSpPr>
            <a:xfrm>
              <a:off x="3932098" y="2410694"/>
              <a:ext cx="2286000" cy="3520440"/>
              <a:chOff x="2070177" y="3040055"/>
              <a:chExt cx="2286000" cy="3520440"/>
            </a:xfrm>
            <a:effectLst>
              <a:outerShdw blurRad="558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Rectangle 142"/>
              <p:cNvSpPr/>
              <p:nvPr/>
            </p:nvSpPr>
            <p:spPr>
              <a:xfrm>
                <a:off x="2070177" y="3040055"/>
                <a:ext cx="2286000" cy="35204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945411" y="3728540"/>
                <a:ext cx="408841" cy="786384"/>
              </a:xfrm>
              <a:custGeom>
                <a:avLst/>
                <a:gdLst>
                  <a:gd name="connsiteX0" fmla="*/ 196596 w 408841"/>
                  <a:gd name="connsiteY0" fmla="*/ 0 h 786384"/>
                  <a:gd name="connsiteX1" fmla="*/ 408841 w 408841"/>
                  <a:gd name="connsiteY1" fmla="*/ 0 h 786384"/>
                  <a:gd name="connsiteX2" fmla="*/ 408841 w 408841"/>
                  <a:gd name="connsiteY2" fmla="*/ 786384 h 786384"/>
                  <a:gd name="connsiteX3" fmla="*/ 196596 w 408841"/>
                  <a:gd name="connsiteY3" fmla="*/ 786384 h 786384"/>
                  <a:gd name="connsiteX4" fmla="*/ 0 w 408841"/>
                  <a:gd name="connsiteY4" fmla="*/ 393192 h 78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841" h="786384">
                    <a:moveTo>
                      <a:pt x="196596" y="0"/>
                    </a:moveTo>
                    <a:lnTo>
                      <a:pt x="408841" y="0"/>
                    </a:lnTo>
                    <a:lnTo>
                      <a:pt x="408841" y="786384"/>
                    </a:lnTo>
                    <a:lnTo>
                      <a:pt x="196596" y="786384"/>
                    </a:lnTo>
                    <a:lnTo>
                      <a:pt x="0" y="393192"/>
                    </a:lnTo>
                    <a:close/>
                  </a:path>
                </a:pathLst>
              </a:custGeom>
              <a:solidFill>
                <a:srgbClr val="FF9F4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9F40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893377" y="3045297"/>
                <a:ext cx="779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 smtClean="0">
                  <a:solidFill>
                    <a:srgbClr val="C47A3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rgbClr val="C47A31"/>
                    </a:solidFill>
                  </a:rPr>
                  <a:t>STEP 2</a:t>
                </a:r>
                <a:endParaRPr lang="en-US" sz="1400" b="1" dirty="0">
                  <a:solidFill>
                    <a:srgbClr val="C47A31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774834" y="3783036"/>
                <a:ext cx="1338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9F40"/>
                    </a:solidFill>
                  </a:rPr>
                  <a:t>Consider for approve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891923" y="3795142"/>
                <a:ext cx="455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2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5879" y="4266581"/>
              <a:ext cx="640080" cy="640080"/>
            </a:xfrm>
            <a:prstGeom prst="rect">
              <a:avLst/>
            </a:prstGeom>
          </p:spPr>
        </p:pic>
      </p:grpSp>
      <p:sp>
        <p:nvSpPr>
          <p:cNvPr id="162" name="Right Triangle 161"/>
          <p:cNvSpPr/>
          <p:nvPr/>
        </p:nvSpPr>
        <p:spPr>
          <a:xfrm>
            <a:off x="7179946" y="1133036"/>
            <a:ext cx="877824" cy="365760"/>
          </a:xfrm>
          <a:prstGeom prst="rtTriangle">
            <a:avLst/>
          </a:prstGeom>
          <a:gradFill>
            <a:gsLst>
              <a:gs pos="95000">
                <a:srgbClr val="FFFF00"/>
              </a:gs>
              <a:gs pos="0">
                <a:srgbClr val="FF9933"/>
              </a:gs>
              <a:gs pos="64000">
                <a:srgbClr val="FFB4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Triangle 168"/>
          <p:cNvSpPr/>
          <p:nvPr/>
        </p:nvSpPr>
        <p:spPr>
          <a:xfrm>
            <a:off x="8598797" y="767276"/>
            <a:ext cx="877824" cy="365760"/>
          </a:xfrm>
          <a:prstGeom prst="rtTriangle">
            <a:avLst/>
          </a:prstGeom>
          <a:gradFill>
            <a:gsLst>
              <a:gs pos="95000">
                <a:schemeClr val="accent6">
                  <a:lumMod val="60000"/>
                  <a:lumOff val="40000"/>
                </a:schemeClr>
              </a:gs>
              <a:gs pos="20000">
                <a:schemeClr val="accent1">
                  <a:lumMod val="20000"/>
                  <a:lumOff val="80000"/>
                </a:schemeClr>
              </a:gs>
              <a:gs pos="58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60023" y="2570284"/>
            <a:ext cx="2336804" cy="3520440"/>
            <a:chOff x="1460023" y="2570284"/>
            <a:chExt cx="2336804" cy="3520440"/>
          </a:xfrm>
        </p:grpSpPr>
        <p:grpSp>
          <p:nvGrpSpPr>
            <p:cNvPr id="135" name="Group 134"/>
            <p:cNvGrpSpPr/>
            <p:nvPr/>
          </p:nvGrpSpPr>
          <p:grpSpPr>
            <a:xfrm>
              <a:off x="1460023" y="2570284"/>
              <a:ext cx="2336804" cy="3520440"/>
              <a:chOff x="1010844" y="2844266"/>
              <a:chExt cx="2336804" cy="3520440"/>
            </a:xfrm>
            <a:effectLst>
              <a:outerShdw blurRad="558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Rectangle 121"/>
              <p:cNvSpPr/>
              <p:nvPr/>
            </p:nvSpPr>
            <p:spPr>
              <a:xfrm>
                <a:off x="1010844" y="2844266"/>
                <a:ext cx="2286000" cy="35204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2889324" y="3550821"/>
                <a:ext cx="408841" cy="786384"/>
              </a:xfrm>
              <a:custGeom>
                <a:avLst/>
                <a:gdLst>
                  <a:gd name="connsiteX0" fmla="*/ 196596 w 408841"/>
                  <a:gd name="connsiteY0" fmla="*/ 0 h 786384"/>
                  <a:gd name="connsiteX1" fmla="*/ 408841 w 408841"/>
                  <a:gd name="connsiteY1" fmla="*/ 0 h 786384"/>
                  <a:gd name="connsiteX2" fmla="*/ 408841 w 408841"/>
                  <a:gd name="connsiteY2" fmla="*/ 786384 h 786384"/>
                  <a:gd name="connsiteX3" fmla="*/ 196596 w 408841"/>
                  <a:gd name="connsiteY3" fmla="*/ 786384 h 786384"/>
                  <a:gd name="connsiteX4" fmla="*/ 0 w 408841"/>
                  <a:gd name="connsiteY4" fmla="*/ 393192 h 78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841" h="786384">
                    <a:moveTo>
                      <a:pt x="196596" y="0"/>
                    </a:moveTo>
                    <a:lnTo>
                      <a:pt x="408841" y="0"/>
                    </a:lnTo>
                    <a:lnTo>
                      <a:pt x="408841" y="786384"/>
                    </a:lnTo>
                    <a:lnTo>
                      <a:pt x="196596" y="786384"/>
                    </a:lnTo>
                    <a:lnTo>
                      <a:pt x="0" y="393192"/>
                    </a:lnTo>
                    <a:close/>
                  </a:path>
                </a:pathLst>
              </a:custGeom>
              <a:solidFill>
                <a:srgbClr val="FF076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788228" y="3065384"/>
                <a:ext cx="779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76A"/>
                    </a:solidFill>
                  </a:rPr>
                  <a:t>STEP 1</a:t>
                </a:r>
                <a:endParaRPr lang="en-US" sz="1400" b="1" dirty="0">
                  <a:solidFill>
                    <a:srgbClr val="FF076A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211699" y="3758852"/>
                <a:ext cx="1850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76A"/>
                    </a:solidFill>
                  </a:rPr>
                  <a:t>Prepare the form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891923" y="3795142"/>
                <a:ext cx="455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1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1228748" y="5441517"/>
                <a:ext cx="185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FF076A"/>
                    </a:solidFill>
                  </a:rPr>
                  <a:t>EMPLOYEE PROMOTION, TRANSFER, DEMOTION, CHANGE OF POSITION Form</a:t>
                </a:r>
                <a:endParaRPr lang="en-US" sz="800" dirty="0">
                  <a:solidFill>
                    <a:srgbClr val="FF076A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2983" y="4117737"/>
              <a:ext cx="640080" cy="640080"/>
            </a:xfrm>
            <a:prstGeom prst="rect">
              <a:avLst/>
            </a:prstGeom>
          </p:spPr>
        </p:pic>
      </p:grpSp>
      <p:sp>
        <p:nvSpPr>
          <p:cNvPr id="127" name="Right Triangle 126"/>
          <p:cNvSpPr/>
          <p:nvPr/>
        </p:nvSpPr>
        <p:spPr>
          <a:xfrm>
            <a:off x="2888876" y="2211772"/>
            <a:ext cx="877824" cy="365760"/>
          </a:xfrm>
          <a:prstGeom prst="rtTriangle">
            <a:avLst/>
          </a:prstGeom>
          <a:gradFill>
            <a:gsLst>
              <a:gs pos="53000">
                <a:srgbClr val="FF0066"/>
              </a:gs>
              <a:gs pos="2632">
                <a:schemeClr val="bg1"/>
              </a:gs>
              <a:gs pos="100000">
                <a:schemeClr val="bg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45961" y="5217923"/>
            <a:ext cx="4249088" cy="1401192"/>
            <a:chOff x="7645961" y="5217923"/>
            <a:chExt cx="4249088" cy="1401192"/>
          </a:xfrm>
          <a:effectLst>
            <a:outerShdw blurRad="330200" dist="419100" dir="8160000" rotWithShape="0">
              <a:prstClr val="black">
                <a:alpha val="63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>
            <a:xfrm>
              <a:off x="7645961" y="5217923"/>
              <a:ext cx="4249088" cy="1401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15712" y="5580098"/>
              <a:ext cx="4109586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***** Incase </a:t>
              </a:r>
              <a:r>
                <a:rPr lang="en-US" sz="1600" b="1" dirty="0"/>
                <a:t>transfer or changing in section not necessary to do step 1-5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4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5" grpId="0" animBg="1"/>
      <p:bldP spid="162" grpId="0" animBg="1"/>
      <p:bldP spid="169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23501" y="106091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10392620" y="4510021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821853" y="514771"/>
            <a:ext cx="4224528" cy="5579610"/>
            <a:chOff x="1803129" y="533221"/>
            <a:chExt cx="4224528" cy="5579610"/>
          </a:xfrm>
        </p:grpSpPr>
        <p:sp>
          <p:nvSpPr>
            <p:cNvPr id="123" name="Round Same Side Corner Rectangle 122"/>
            <p:cNvSpPr/>
            <p:nvPr/>
          </p:nvSpPr>
          <p:spPr>
            <a:xfrm rot="16200000">
              <a:off x="1129329" y="1207021"/>
              <a:ext cx="5572128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>
              <a:off x="5317546" y="540703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823175" y="138727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1823175" y="183460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1823175" y="228193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1823175" y="272927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1823175" y="317660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1823175" y="362393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1823175" y="407126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1823175" y="451859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823175" y="496593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1823175" y="541326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170274" y="500419"/>
            <a:ext cx="4224528" cy="5581930"/>
            <a:chOff x="6174292" y="533221"/>
            <a:chExt cx="4224528" cy="5581930"/>
          </a:xfrm>
        </p:grpSpPr>
        <p:sp>
          <p:nvSpPr>
            <p:cNvPr id="148" name="Round Same Side Corner Rectangle 147"/>
            <p:cNvSpPr/>
            <p:nvPr/>
          </p:nvSpPr>
          <p:spPr>
            <a:xfrm rot="5400000">
              <a:off x="5500490" y="1207023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6804250" y="543023"/>
              <a:ext cx="3530451" cy="5572128"/>
              <a:chOff x="6791009" y="634366"/>
              <a:chExt cx="3530451" cy="5572128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 flipH="1">
                <a:off x="6791009" y="634366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6818522" y="1471696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6821790" y="19641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6818522" y="239959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6806656" y="37381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6806656" y="41734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6806656" y="46207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6806656" y="503798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6806656" y="546622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6814188" y="330644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6814188" y="285066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73" name="TextBox 172"/>
          <p:cNvSpPr txBox="1"/>
          <p:nvPr/>
        </p:nvSpPr>
        <p:spPr>
          <a:xfrm>
            <a:off x="1993569" y="1331862"/>
            <a:ext cx="3177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CC99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019486" y="2206191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1. FM-CS-AD1001-01   </a:t>
            </a:r>
            <a:r>
              <a:rPr lang="en-US" b="1" dirty="0">
                <a:solidFill>
                  <a:srgbClr val="00CC99"/>
                </a:solidFill>
                <a:latin typeface="Bradley Hand ITC" panose="03070402050302030203" pitchFamily="66" charset="0"/>
              </a:rPr>
              <a:t>Job </a:t>
            </a: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Description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014861" y="3596389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2. FM-CS-AD1001-02 Manpower Request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835031" y="1295308"/>
            <a:ext cx="352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3. FM-CS-AD1001 03 Employment </a:t>
            </a:r>
            <a:r>
              <a:rPr lang="en-US" b="1" dirty="0">
                <a:solidFill>
                  <a:srgbClr val="00CC99"/>
                </a:solidFill>
                <a:latin typeface="Bradley Hand ITC" panose="03070402050302030203" pitchFamily="66" charset="0"/>
              </a:rPr>
              <a:t>Application Form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909458" y="2732189"/>
            <a:ext cx="352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4. FM-CS-AD1001 04 Applicant </a:t>
            </a:r>
            <a:r>
              <a:rPr lang="en-US" b="1" dirty="0">
                <a:solidFill>
                  <a:srgbClr val="00CC99"/>
                </a:solidFill>
                <a:latin typeface="Bradley Hand ITC" panose="03070402050302030203" pitchFamily="66" charset="0"/>
              </a:rPr>
              <a:t>Interview Evaluation Form 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838509" y="4007488"/>
            <a:ext cx="352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5. FM-CS-AD1001 07 Probation </a:t>
            </a:r>
            <a:r>
              <a:rPr lang="en-US" b="1" dirty="0">
                <a:solidFill>
                  <a:srgbClr val="00CC99"/>
                </a:solidFill>
                <a:latin typeface="Bradley Hand ITC" panose="03070402050302030203" pitchFamily="66" charset="0"/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21771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3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4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55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5" grpId="0"/>
      <p:bldP spid="176" grpId="0"/>
      <p:bldP spid="177" grpId="0"/>
      <p:bldP spid="184" grpId="0"/>
      <p:bldP spid="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711113"/>
            <a:ext cx="11502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-Cancel Competency Matrix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-Cancel Extend Probation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1600" y="882313"/>
            <a:ext cx="1828800" cy="1828800"/>
            <a:chOff x="577516" y="705851"/>
            <a:chExt cx="1828800" cy="18288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577516" y="705851"/>
              <a:ext cx="1828800" cy="182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1"/>
              <a:endCxn id="3" idx="5"/>
            </p:cNvCxnSpPr>
            <p:nvPr/>
          </p:nvCxnSpPr>
          <p:spPr>
            <a:xfrm>
              <a:off x="845338" y="973673"/>
              <a:ext cx="1293156" cy="12931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3"/>
              <a:endCxn id="3" idx="7"/>
            </p:cNvCxnSpPr>
            <p:nvPr/>
          </p:nvCxnSpPr>
          <p:spPr>
            <a:xfrm flipV="1">
              <a:off x="845338" y="973673"/>
              <a:ext cx="1293156" cy="12931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3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06822" y="309960"/>
            <a:ext cx="1695905" cy="163730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2342227"/>
            <a:ext cx="1338872" cy="1292607"/>
          </a:xfrm>
          <a:prstGeom prst="ellipse">
            <a:avLst/>
          </a:prstGeom>
          <a:solidFill>
            <a:srgbClr val="BF95DF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09706" y="1480489"/>
            <a:ext cx="1160356" cy="1120260"/>
          </a:xfrm>
          <a:prstGeom prst="ellipse">
            <a:avLst/>
          </a:prstGeom>
          <a:solidFill>
            <a:srgbClr val="FFD347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52635" y="4712007"/>
            <a:ext cx="1517388" cy="1464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67472" y="1839546"/>
            <a:ext cx="3213293" cy="31022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77800" dist="1397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2982" y="2414038"/>
            <a:ext cx="981839" cy="9479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72418" y="3060342"/>
            <a:ext cx="624807" cy="6032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88144" y="1624112"/>
            <a:ext cx="3213293" cy="31022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90500" dist="165100" dir="13500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TRAINING STANDARD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84088" y="1624112"/>
            <a:ext cx="624807" cy="6032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6600" y="1695868"/>
            <a:ext cx="49291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This guideline covers </a:t>
            </a:r>
            <a:endParaRPr lang="en-US" u="sng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</a:rPr>
              <a:t>All </a:t>
            </a:r>
            <a:r>
              <a:rPr lang="en-US" sz="1600" dirty="0">
                <a:solidFill>
                  <a:schemeClr val="bg1"/>
                </a:solidFill>
              </a:rPr>
              <a:t>types of training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</a:rPr>
              <a:t>All </a:t>
            </a:r>
            <a:r>
              <a:rPr lang="en-US" sz="1600" dirty="0">
                <a:solidFill>
                  <a:schemeClr val="bg1"/>
                </a:solidFill>
              </a:rPr>
              <a:t>levels of employees,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Except 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</a:rPr>
              <a:t>Section </a:t>
            </a:r>
            <a:r>
              <a:rPr lang="en-US" sz="1600" dirty="0">
                <a:solidFill>
                  <a:schemeClr val="bg1"/>
                </a:solidFill>
              </a:rPr>
              <a:t>manager to </a:t>
            </a:r>
            <a:r>
              <a:rPr lang="en-US" sz="1600" dirty="0" smtClean="0">
                <a:solidFill>
                  <a:schemeClr val="bg1"/>
                </a:solidFill>
              </a:rPr>
              <a:t>President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</a:rPr>
              <a:t>Employee </a:t>
            </a:r>
            <a:r>
              <a:rPr lang="en-US" sz="1600" dirty="0">
                <a:solidFill>
                  <a:schemeClr val="bg1"/>
                </a:solidFill>
              </a:rPr>
              <a:t>transferred from parent company and/or associated company.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th-TH" dirty="0"/>
              <a:t>	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60966" y="1164519"/>
            <a:ext cx="1914525" cy="459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SCOPE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3654" y="3778457"/>
            <a:ext cx="2231453" cy="2154346"/>
            <a:chOff x="823654" y="3778457"/>
            <a:chExt cx="2231453" cy="2154346"/>
          </a:xfrm>
        </p:grpSpPr>
        <p:sp>
          <p:nvSpPr>
            <p:cNvPr id="27" name="Oval 26"/>
            <p:cNvSpPr/>
            <p:nvPr/>
          </p:nvSpPr>
          <p:spPr>
            <a:xfrm>
              <a:off x="823654" y="3778457"/>
              <a:ext cx="2231453" cy="21543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  <a:effectLst>
              <a:outerShdw blurRad="190500" dist="1778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6" descr="https://image.flaticon.com/icons/png/128/1767/176728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80" y="4188581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285338" y="439222"/>
            <a:ext cx="1338872" cy="1292607"/>
            <a:chOff x="4245216" y="690562"/>
            <a:chExt cx="1338872" cy="1292607"/>
          </a:xfrm>
        </p:grpSpPr>
        <p:sp>
          <p:nvSpPr>
            <p:cNvPr id="28" name="Oval 27"/>
            <p:cNvSpPr/>
            <p:nvPr/>
          </p:nvSpPr>
          <p:spPr>
            <a:xfrm>
              <a:off x="4245216" y="690562"/>
              <a:ext cx="1338872" cy="12926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  <a:effectLst>
              <a:outerShdw blurRad="190500" dist="114300" dir="18900000" algn="b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4" descr="https://image.flaticon.com/icons/png/128/702/7027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697" y="72227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603348" y="4642792"/>
            <a:ext cx="1338872" cy="1292607"/>
            <a:chOff x="3427016" y="4640196"/>
            <a:chExt cx="1338872" cy="1292607"/>
          </a:xfrm>
        </p:grpSpPr>
        <p:sp>
          <p:nvSpPr>
            <p:cNvPr id="29" name="Oval 28"/>
            <p:cNvSpPr/>
            <p:nvPr/>
          </p:nvSpPr>
          <p:spPr>
            <a:xfrm>
              <a:off x="3427016" y="4640196"/>
              <a:ext cx="1338872" cy="12926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  <a:effectLst>
              <a:outerShdw blurRad="190500" dist="190500" dir="5400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4" name="Picture 10" descr="Ingenuity premium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252" y="4886748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212179" y="2270415"/>
            <a:ext cx="1874421" cy="1809650"/>
            <a:chOff x="5212179" y="2270415"/>
            <a:chExt cx="1874421" cy="1809650"/>
          </a:xfrm>
        </p:grpSpPr>
        <p:sp>
          <p:nvSpPr>
            <p:cNvPr id="30" name="Oval 29"/>
            <p:cNvSpPr/>
            <p:nvPr/>
          </p:nvSpPr>
          <p:spPr>
            <a:xfrm>
              <a:off x="5212179" y="2270415"/>
              <a:ext cx="1874421" cy="1809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  <a:effectLst>
              <a:outerShdw blurRad="215900" dist="228600" algn="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https://image.flaticon.com/icons/png/128/1211/121184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582" y="2566403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2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9214935">
            <a:off x="2087250" y="2367272"/>
            <a:ext cx="2468880" cy="246888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215900" dist="1016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214935">
            <a:off x="304801" y="2697634"/>
            <a:ext cx="1554480" cy="1554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9087021">
            <a:off x="1905294" y="712626"/>
            <a:ext cx="1005840" cy="10058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114300" dir="13500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9341101">
            <a:off x="4323144" y="1229577"/>
            <a:ext cx="1097280" cy="1097280"/>
          </a:xfrm>
          <a:prstGeom prst="roundRect">
            <a:avLst/>
          </a:prstGeom>
          <a:solidFill>
            <a:srgbClr val="BF95DF"/>
          </a:solidFill>
          <a:ln>
            <a:noFill/>
          </a:ln>
          <a:effectLst>
            <a:outerShdw blurRad="203200" dist="203200" dir="13500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9214935">
            <a:off x="5946668" y="3691301"/>
            <a:ext cx="822960" cy="82296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9214935">
            <a:off x="3432067" y="4986702"/>
            <a:ext cx="822960" cy="8229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139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9214935">
            <a:off x="1905001" y="3993036"/>
            <a:ext cx="1554480" cy="1554480"/>
          </a:xfrm>
          <a:prstGeom prst="roundRect">
            <a:avLst/>
          </a:prstGeom>
          <a:solidFill>
            <a:schemeClr val="bg1">
              <a:lumMod val="95000"/>
              <a:alpha val="96000"/>
            </a:schemeClr>
          </a:solidFill>
          <a:ln w="28575">
            <a:solidFill>
              <a:schemeClr val="bg1"/>
            </a:solidFill>
          </a:ln>
          <a:effectLst>
            <a:outerShdw blurRad="215900" dist="1016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9214935">
            <a:off x="797802" y="2504836"/>
            <a:ext cx="2103120" cy="21031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215900" dist="88900" dir="10800000" algn="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9073621">
            <a:off x="2297404" y="685800"/>
            <a:ext cx="1097280" cy="10972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190500" dist="1016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186682">
            <a:off x="2761292" y="791037"/>
            <a:ext cx="2011680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203200" dist="101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41267" y="2091102"/>
            <a:ext cx="822960" cy="822960"/>
            <a:chOff x="841267" y="2091102"/>
            <a:chExt cx="822960" cy="822960"/>
          </a:xfrm>
        </p:grpSpPr>
        <p:sp>
          <p:nvSpPr>
            <p:cNvPr id="16" name="Rounded Rectangle 15"/>
            <p:cNvSpPr/>
            <p:nvPr/>
          </p:nvSpPr>
          <p:spPr>
            <a:xfrm rot="19214935">
              <a:off x="841267" y="2091102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889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8067" y="2212661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A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29002" y="3366301"/>
            <a:ext cx="1097280" cy="1097280"/>
            <a:chOff x="2129002" y="3366301"/>
            <a:chExt cx="1097280" cy="1097280"/>
          </a:xfrm>
        </p:grpSpPr>
        <p:sp>
          <p:nvSpPr>
            <p:cNvPr id="13" name="Rounded Rectangle 12"/>
            <p:cNvSpPr/>
            <p:nvPr/>
          </p:nvSpPr>
          <p:spPr>
            <a:xfrm rot="19214935">
              <a:off x="2129002" y="3366301"/>
              <a:ext cx="1097280" cy="10972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101600" dir="10800000" algn="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62201" y="3718560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CC66"/>
                  </a:solidFill>
                  <a:latin typeface="Arial Black" pitchFamily="34" charset="0"/>
                </a:rPr>
                <a:t>B</a:t>
              </a:r>
              <a:endParaRPr lang="en-US" sz="3200" dirty="0">
                <a:solidFill>
                  <a:srgbClr val="FFCC6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98988" y="3686542"/>
            <a:ext cx="822960" cy="822960"/>
            <a:chOff x="5498988" y="3686542"/>
            <a:chExt cx="822960" cy="822960"/>
          </a:xfrm>
        </p:grpSpPr>
        <p:sp>
          <p:nvSpPr>
            <p:cNvPr id="11" name="Rounded Rectangle 10"/>
            <p:cNvSpPr/>
            <p:nvPr/>
          </p:nvSpPr>
          <p:spPr>
            <a:xfrm rot="19214935">
              <a:off x="5498988" y="3686542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889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35791" y="3794765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Black" pitchFamily="34" charset="0"/>
                </a:rPr>
                <a:t>E</a:t>
              </a:r>
              <a:endPara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32068" y="4758102"/>
            <a:ext cx="822960" cy="822960"/>
            <a:chOff x="3432068" y="4758102"/>
            <a:chExt cx="822960" cy="822960"/>
          </a:xfrm>
        </p:grpSpPr>
        <p:sp>
          <p:nvSpPr>
            <p:cNvPr id="12" name="Rounded Rectangle 11"/>
            <p:cNvSpPr/>
            <p:nvPr/>
          </p:nvSpPr>
          <p:spPr>
            <a:xfrm rot="19214935">
              <a:off x="3432068" y="4758102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1905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87443" y="4905814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92D050"/>
                  </a:solidFill>
                  <a:latin typeface="Arial Black" pitchFamily="34" charset="0"/>
                </a:rPr>
                <a:t>C</a:t>
              </a:r>
              <a:endParaRPr lang="en-US" sz="3200" dirty="0">
                <a:solidFill>
                  <a:srgbClr val="92D05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51859" y="2668301"/>
            <a:ext cx="822960" cy="822960"/>
            <a:chOff x="4451859" y="2668301"/>
            <a:chExt cx="822960" cy="822960"/>
          </a:xfrm>
        </p:grpSpPr>
        <p:sp>
          <p:nvSpPr>
            <p:cNvPr id="24" name="Rounded Rectangle 23"/>
            <p:cNvSpPr/>
            <p:nvPr/>
          </p:nvSpPr>
          <p:spPr>
            <a:xfrm rot="19214935">
              <a:off x="4451859" y="2668301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889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97220" y="2832167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F</a:t>
              </a:r>
              <a:endPara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45890" y="763778"/>
            <a:ext cx="822960" cy="822960"/>
            <a:chOff x="1045890" y="763778"/>
            <a:chExt cx="822960" cy="822960"/>
          </a:xfrm>
        </p:grpSpPr>
        <p:sp>
          <p:nvSpPr>
            <p:cNvPr id="25" name="Rounded Rectangle 24"/>
            <p:cNvSpPr/>
            <p:nvPr/>
          </p:nvSpPr>
          <p:spPr>
            <a:xfrm rot="19214935">
              <a:off x="1045890" y="763778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1905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7877" y="903940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Black" pitchFamily="34" charset="0"/>
                </a:rPr>
                <a:t>G</a:t>
              </a:r>
              <a:endPara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 rot="19214935">
            <a:off x="5711139" y="442331"/>
            <a:ext cx="822960" cy="82296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51645" y="410827"/>
            <a:ext cx="822960" cy="822960"/>
            <a:chOff x="5051645" y="410827"/>
            <a:chExt cx="822960" cy="822960"/>
          </a:xfrm>
        </p:grpSpPr>
        <p:sp>
          <p:nvSpPr>
            <p:cNvPr id="28" name="Rounded Rectangle 27"/>
            <p:cNvSpPr/>
            <p:nvPr/>
          </p:nvSpPr>
          <p:spPr>
            <a:xfrm rot="19214935">
              <a:off x="5051645" y="410827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889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66422" y="575966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6600"/>
                  </a:solidFill>
                  <a:latin typeface="Arial Black" pitchFamily="34" charset="0"/>
                </a:rPr>
                <a:t>H</a:t>
              </a:r>
              <a:endParaRPr lang="en-US" sz="3200" dirty="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 rot="19214935">
            <a:off x="566586" y="5622456"/>
            <a:ext cx="822960" cy="8229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2875" y="5650690"/>
            <a:ext cx="822960" cy="822960"/>
            <a:chOff x="972875" y="5650690"/>
            <a:chExt cx="822960" cy="822960"/>
          </a:xfrm>
        </p:grpSpPr>
        <p:sp>
          <p:nvSpPr>
            <p:cNvPr id="31" name="Rounded Rectangle 30"/>
            <p:cNvSpPr/>
            <p:nvPr/>
          </p:nvSpPr>
          <p:spPr>
            <a:xfrm rot="19214935">
              <a:off x="972875" y="5650690"/>
              <a:ext cx="822960" cy="8229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190500" dist="1905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02445" y="5799292"/>
              <a:ext cx="548640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Arial Black" pitchFamily="34" charset="0"/>
                </a:rPr>
                <a:t>D</a:t>
              </a:r>
              <a:endParaRPr lang="en-US" sz="3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161175" y="672327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Details of Standard 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273476" y="1637067"/>
            <a:ext cx="4678110" cy="31546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solidFill>
                  <a:schemeClr val="accent6"/>
                </a:solidFill>
              </a:rPr>
              <a:t>A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chemeClr val="bg1"/>
                </a:solidFill>
              </a:rPr>
              <a:t>New staff orientation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900" b="1" dirty="0" smtClean="0">
                <a:solidFill>
                  <a:srgbClr val="3333FF"/>
                </a:solidFill>
              </a:rPr>
              <a:t>	</a:t>
            </a:r>
            <a:r>
              <a:rPr lang="en-US" sz="1900" dirty="0" smtClean="0">
                <a:solidFill>
                  <a:schemeClr val="bg1"/>
                </a:solidFill>
              </a:rPr>
              <a:t>OJT training for new staff by Related 	Section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92D050"/>
                </a:solidFill>
              </a:rPr>
              <a:t>C</a:t>
            </a:r>
            <a:r>
              <a:rPr lang="en-US" sz="1900" b="1" dirty="0" smtClean="0">
                <a:solidFill>
                  <a:srgbClr val="3333FF"/>
                </a:solidFill>
              </a:rPr>
              <a:t>	</a:t>
            </a:r>
            <a:r>
              <a:rPr lang="en-US" sz="1900" dirty="0" smtClean="0">
                <a:solidFill>
                  <a:schemeClr val="bg1"/>
                </a:solidFill>
              </a:rPr>
              <a:t>Promotion/Rotation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FFFF00"/>
                </a:solidFill>
              </a:rPr>
              <a:t>D</a:t>
            </a:r>
            <a:r>
              <a:rPr lang="en-US" sz="1900" b="1" dirty="0" smtClean="0">
                <a:solidFill>
                  <a:srgbClr val="3333FF"/>
                </a:solidFill>
              </a:rPr>
              <a:t> 	</a:t>
            </a:r>
            <a:r>
              <a:rPr lang="en-US" sz="1900" dirty="0" smtClean="0">
                <a:solidFill>
                  <a:schemeClr val="bg1"/>
                </a:solidFill>
              </a:rPr>
              <a:t>Demotion/Change Position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chemeClr val="bg1"/>
                </a:solidFill>
              </a:rPr>
              <a:t>New process or New machine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chemeClr val="bg1"/>
                </a:solidFill>
              </a:rPr>
              <a:t>Take leave over 30 days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chemeClr val="bg1"/>
                </a:solidFill>
              </a:rPr>
              <a:t>Training annual plan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FF6600"/>
                </a:solidFill>
              </a:rPr>
              <a:t>H</a:t>
            </a:r>
            <a:r>
              <a:rPr lang="en-US" sz="1900" dirty="0" smtClean="0"/>
              <a:t>	 </a:t>
            </a:r>
            <a:r>
              <a:rPr lang="en-US" sz="1900" dirty="0" smtClean="0">
                <a:solidFill>
                  <a:schemeClr val="bg1"/>
                </a:solidFill>
              </a:rPr>
              <a:t>In-house-Training and Public Training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27" grpId="0" animBg="1"/>
      <p:bldP spid="30" grpId="0" animBg="1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629781" y="1057270"/>
            <a:ext cx="2377440" cy="1188720"/>
            <a:chOff x="8901113" y="1285876"/>
            <a:chExt cx="2543175" cy="1357312"/>
          </a:xfrm>
        </p:grpSpPr>
        <p:sp>
          <p:nvSpPr>
            <p:cNvPr id="5" name="Chevron 4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FF6600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Step 1(New)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Training Plan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52341" y="1051013"/>
            <a:ext cx="2377440" cy="1188720"/>
            <a:chOff x="8901113" y="1285876"/>
            <a:chExt cx="2543175" cy="1357312"/>
          </a:xfrm>
        </p:grpSpPr>
        <p:sp>
          <p:nvSpPr>
            <p:cNvPr id="21" name="Chevron 20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00FFFF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Step 2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Training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9414" y="1051013"/>
            <a:ext cx="2377440" cy="1188720"/>
            <a:chOff x="8901113" y="1285876"/>
            <a:chExt cx="2543175" cy="1357312"/>
          </a:xfrm>
        </p:grpSpPr>
        <p:sp>
          <p:nvSpPr>
            <p:cNvPr id="24" name="Chevron 23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Step 3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Evaluation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46487" y="1051013"/>
            <a:ext cx="2377440" cy="1188720"/>
            <a:chOff x="8901113" y="1285876"/>
            <a:chExt cx="2543175" cy="1357312"/>
          </a:xfrm>
        </p:grpSpPr>
        <p:sp>
          <p:nvSpPr>
            <p:cNvPr id="27" name="Chevron 26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66FF33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Step 4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Record History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565" y="1051013"/>
            <a:ext cx="2377440" cy="1188720"/>
            <a:chOff x="8901113" y="1285876"/>
            <a:chExt cx="2543175" cy="1357312"/>
          </a:xfrm>
        </p:grpSpPr>
        <p:sp>
          <p:nvSpPr>
            <p:cNvPr id="30" name="Chevron 29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Step 5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Skill Map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229851" y="2533785"/>
            <a:ext cx="1777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Related Section prepare training plan for new staff and approval by AM up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2375" y="2538688"/>
            <a:ext cx="2151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Supervisor </a:t>
            </a:r>
            <a:r>
              <a:rPr lang="en-US" sz="1400" dirty="0">
                <a:solidFill>
                  <a:schemeClr val="bg1"/>
                </a:solidFill>
              </a:rPr>
              <a:t>or related person follow </a:t>
            </a:r>
            <a:r>
              <a:rPr lang="en-US" sz="1400" dirty="0" smtClean="0">
                <a:solidFill>
                  <a:schemeClr val="bg1"/>
                </a:solidFill>
              </a:rPr>
              <a:t>by training </a:t>
            </a:r>
            <a:r>
              <a:rPr lang="en-US" sz="1400" dirty="0">
                <a:solidFill>
                  <a:schemeClr val="bg1"/>
                </a:solidFill>
              </a:rPr>
              <a:t>plan to be complete with in 119 days, new staff must be signing in training registration form and keep with </a:t>
            </a:r>
            <a:r>
              <a:rPr lang="en-US" sz="1400" dirty="0" smtClean="0">
                <a:solidFill>
                  <a:schemeClr val="bg1"/>
                </a:solidFill>
              </a:rPr>
              <a:t>related </a:t>
            </a:r>
            <a:r>
              <a:rPr lang="en-US" sz="1400" dirty="0">
                <a:solidFill>
                  <a:schemeClr val="bg1"/>
                </a:solidFill>
              </a:rPr>
              <a:t>section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23393" y="2533785"/>
            <a:ext cx="2178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Supervisor </a:t>
            </a:r>
            <a:r>
              <a:rPr lang="en-US" sz="1400" dirty="0">
                <a:solidFill>
                  <a:schemeClr val="bg1"/>
                </a:solidFill>
              </a:rPr>
              <a:t>performs the evaluation of the training after the training and keep with </a:t>
            </a:r>
            <a:r>
              <a:rPr lang="en-US" sz="1400" dirty="0" smtClean="0">
                <a:solidFill>
                  <a:schemeClr val="bg1"/>
                </a:solidFill>
              </a:rPr>
              <a:t>related </a:t>
            </a:r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***If result of evaluation “Not Pass” supervisor will re-training and evaluation with in 30 days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If re-evaluated “Not passed”, the related section will use its discretion to consider or follow CS-AD1001 Human Resource Process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33511" y="2533784"/>
            <a:ext cx="177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Supervisor record training and keep with related section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589" y="2533783"/>
            <a:ext cx="1777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Supervisor prepare skill map with in 30 days after complete 119 days and keep with related section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2260" y="185098"/>
            <a:ext cx="827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OJT FOR NEW STAFF, PROMOTION, ROTATION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18887566">
            <a:off x="409061" y="694819"/>
            <a:ext cx="182880" cy="182880"/>
          </a:xfrm>
          <a:prstGeom prst="ellipse">
            <a:avLst/>
          </a:prstGeom>
          <a:solidFill>
            <a:srgbClr val="EF5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8887566">
            <a:off x="624585" y="694040"/>
            <a:ext cx="182880" cy="182880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8887566">
            <a:off x="821311" y="693260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8887566">
            <a:off x="1023226" y="692480"/>
            <a:ext cx="182880" cy="18288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8887566">
            <a:off x="1237612" y="691701"/>
            <a:ext cx="182880" cy="1828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566" y="4368272"/>
            <a:ext cx="4979632" cy="2308324"/>
            <a:chOff x="93566" y="4368272"/>
            <a:chExt cx="4979632" cy="2308324"/>
          </a:xfrm>
        </p:grpSpPr>
        <p:sp>
          <p:nvSpPr>
            <p:cNvPr id="9" name="Rounded Rectangle 8"/>
            <p:cNvSpPr/>
            <p:nvPr/>
          </p:nvSpPr>
          <p:spPr>
            <a:xfrm>
              <a:off x="93566" y="4368272"/>
              <a:ext cx="4979632" cy="2261349"/>
            </a:xfrm>
            <a:prstGeom prst="round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  <a:effectLst>
              <a:outerShdw blurRad="215900" dist="266700" dir="18900000" algn="b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553" y="4368272"/>
              <a:ext cx="397289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 case of rotation then the responsibility remains the same, the new section considers new training by follow flowchart 5.3 and/or take </a:t>
              </a:r>
              <a:r>
                <a:rPr lang="en-US" dirty="0" smtClean="0"/>
                <a:t>evident </a:t>
              </a:r>
              <a:r>
                <a:rPr lang="en-US" dirty="0"/>
                <a:t>of training from primary section and up date skill map with in 30 days from effective date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42008" y="4868968"/>
            <a:ext cx="3323503" cy="1578142"/>
            <a:chOff x="8342008" y="4868968"/>
            <a:chExt cx="3323503" cy="1578142"/>
          </a:xfrm>
        </p:grpSpPr>
        <p:sp>
          <p:nvSpPr>
            <p:cNvPr id="2" name="Rounded Rectangle 1"/>
            <p:cNvSpPr/>
            <p:nvPr/>
          </p:nvSpPr>
          <p:spPr>
            <a:xfrm>
              <a:off x="8342008" y="4868968"/>
              <a:ext cx="3323503" cy="1578142"/>
            </a:xfrm>
            <a:prstGeom prst="roundRect">
              <a:avLst>
                <a:gd name="adj" fmla="val 13864"/>
              </a:avLst>
            </a:prstGeom>
            <a:solidFill>
              <a:schemeClr val="bg1"/>
            </a:solidFill>
            <a:ln>
              <a:noFill/>
            </a:ln>
            <a:effectLst>
              <a:innerShdw blurRad="622300" dist="38100" dir="1914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29638" y="5057874"/>
              <a:ext cx="30234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 smtClean="0"/>
                <a:t>Skill Map </a:t>
              </a:r>
            </a:p>
            <a:p>
              <a:r>
                <a:rPr lang="en-US" sz="1600" dirty="0" smtClean="0"/>
                <a:t>Position/Classification to be prepared </a:t>
              </a:r>
            </a:p>
            <a:p>
              <a:r>
                <a:rPr lang="en-US" sz="1600" dirty="0" smtClean="0"/>
                <a:t>Operator-Deputy Manager 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0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429491"/>
            <a:ext cx="1463040" cy="1463040"/>
          </a:xfrm>
          <a:prstGeom prst="ellipse">
            <a:avLst/>
          </a:prstGeom>
          <a:solidFill>
            <a:srgbClr val="BF95DF"/>
          </a:solidFill>
          <a:ln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886691"/>
            <a:ext cx="1828800" cy="1828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115291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1724891"/>
            <a:ext cx="2743200" cy="2743200"/>
          </a:xfrm>
          <a:prstGeom prst="ellipse">
            <a:avLst/>
          </a:prstGeom>
          <a:solidFill>
            <a:srgbClr val="FFD347"/>
          </a:solidFill>
          <a:ln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325091"/>
            <a:ext cx="2194560" cy="21945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1267691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5001491"/>
            <a:ext cx="1463040" cy="146304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70760" y="4148051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0800" y="4772891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3000" y="200891"/>
            <a:ext cx="1645920" cy="16459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0" y="1420091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200" y="5687291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5611091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00200" y="5915891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71600" y="1572491"/>
            <a:ext cx="548640" cy="5486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19600" y="1115291"/>
            <a:ext cx="548640" cy="5486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09800" y="1267691"/>
            <a:ext cx="3255186" cy="3200400"/>
            <a:chOff x="2209800" y="1267691"/>
            <a:chExt cx="3255186" cy="3200400"/>
          </a:xfrm>
        </p:grpSpPr>
        <p:sp>
          <p:nvSpPr>
            <p:cNvPr id="12" name="Oval 11"/>
            <p:cNvSpPr/>
            <p:nvPr/>
          </p:nvSpPr>
          <p:spPr>
            <a:xfrm>
              <a:off x="2209800" y="1267691"/>
              <a:ext cx="3200400" cy="3200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>
              <a:outerShdw blurRad="190500" dist="190500" dir="10800000" algn="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43619" y="2304165"/>
              <a:ext cx="312136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/>
                <a:t>DEMOTION</a:t>
              </a:r>
            </a:p>
            <a:p>
              <a:pPr algn="ctr"/>
              <a:r>
                <a:rPr lang="en-US" sz="2400" b="1" dirty="0" smtClean="0"/>
                <a:t>/CHANGE POSITION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3096491"/>
            <a:ext cx="2286000" cy="2286000"/>
            <a:chOff x="533400" y="3096491"/>
            <a:chExt cx="2286000" cy="2286000"/>
          </a:xfrm>
        </p:grpSpPr>
        <p:sp>
          <p:nvSpPr>
            <p:cNvPr id="11" name="Oval 10"/>
            <p:cNvSpPr/>
            <p:nvPr/>
          </p:nvSpPr>
          <p:spPr>
            <a:xfrm>
              <a:off x="533400" y="3096491"/>
              <a:ext cx="2286000" cy="228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>
              <a:outerShdw blurRad="190500" dist="190500" dir="10800000" algn="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7202" y="3890340"/>
              <a:ext cx="17283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Revise with in </a:t>
              </a:r>
            </a:p>
            <a:p>
              <a:pPr algn="ctr"/>
              <a:r>
                <a:rPr lang="en-US" dirty="0" smtClean="0"/>
                <a:t>30 days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51713" y="3477491"/>
            <a:ext cx="1877495" cy="1828800"/>
            <a:chOff x="3251713" y="3477491"/>
            <a:chExt cx="1877495" cy="1828800"/>
          </a:xfrm>
        </p:grpSpPr>
        <p:sp>
          <p:nvSpPr>
            <p:cNvPr id="14" name="Oval 13"/>
            <p:cNvSpPr/>
            <p:nvPr/>
          </p:nvSpPr>
          <p:spPr>
            <a:xfrm>
              <a:off x="3276600" y="3477491"/>
              <a:ext cx="1828800" cy="1828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  <a:effectLst>
              <a:outerShdw blurRad="190500" dist="190500" dir="10800000" algn="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1713" y="3986992"/>
              <a:ext cx="18774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Keep with </a:t>
              </a:r>
            </a:p>
            <a:p>
              <a:pPr algn="ctr"/>
              <a:r>
                <a:rPr lang="en-US" dirty="0" smtClean="0"/>
                <a:t>related </a:t>
              </a:r>
              <a:r>
                <a:rPr lang="en-US" dirty="0"/>
                <a:t>section </a:t>
              </a:r>
            </a:p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78880" y="1892531"/>
            <a:ext cx="5740152" cy="4754880"/>
            <a:chOff x="2501594" y="414349"/>
            <a:chExt cx="6617502" cy="6456567"/>
          </a:xfrm>
        </p:grpSpPr>
        <p:grpSp>
          <p:nvGrpSpPr>
            <p:cNvPr id="29" name="Group 28"/>
            <p:cNvGrpSpPr/>
            <p:nvPr/>
          </p:nvGrpSpPr>
          <p:grpSpPr>
            <a:xfrm>
              <a:off x="3935891" y="3761956"/>
              <a:ext cx="477083" cy="3108960"/>
              <a:chOff x="3935891" y="3430656"/>
              <a:chExt cx="477083" cy="3427344"/>
            </a:xfrm>
            <a:effectLst>
              <a:outerShdw blurRad="381000" dist="76200" dir="18900000" algn="b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5" name="Group 54"/>
              <p:cNvGrpSpPr/>
              <p:nvPr/>
            </p:nvGrpSpPr>
            <p:grpSpPr>
              <a:xfrm>
                <a:off x="3935891" y="3790121"/>
                <a:ext cx="477083" cy="3067879"/>
                <a:chOff x="3935891" y="3790121"/>
                <a:chExt cx="477083" cy="306787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935896" y="4147930"/>
                  <a:ext cx="477078" cy="271007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lowchart: Manual Operation 57"/>
                <p:cNvSpPr/>
                <p:nvPr/>
              </p:nvSpPr>
              <p:spPr>
                <a:xfrm rot="10800000">
                  <a:off x="3935891" y="3790121"/>
                  <a:ext cx="477082" cy="357805"/>
                </a:xfrm>
                <a:prstGeom prst="flowChartManualOperation">
                  <a:avLst/>
                </a:prstGeom>
                <a:solidFill>
                  <a:srgbClr val="F2BF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Isosceles Triangle 55"/>
              <p:cNvSpPr/>
              <p:nvPr/>
            </p:nvSpPr>
            <p:spPr>
              <a:xfrm>
                <a:off x="4041913" y="3430656"/>
                <a:ext cx="265868" cy="3657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850301" y="4669731"/>
              <a:ext cx="477083" cy="2194560"/>
              <a:chOff x="3935891" y="3430656"/>
              <a:chExt cx="477083" cy="3427344"/>
            </a:xfrm>
            <a:effectLst>
              <a:outerShdw blurRad="419100" dist="228600" dir="10800000" algn="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1" name="Group 50"/>
              <p:cNvGrpSpPr/>
              <p:nvPr/>
            </p:nvGrpSpPr>
            <p:grpSpPr>
              <a:xfrm>
                <a:off x="3935891" y="3790121"/>
                <a:ext cx="477083" cy="3067879"/>
                <a:chOff x="3935891" y="3790121"/>
                <a:chExt cx="477083" cy="3067879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935896" y="4147930"/>
                  <a:ext cx="477078" cy="271007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Manual Operation 53"/>
                <p:cNvSpPr/>
                <p:nvPr/>
              </p:nvSpPr>
              <p:spPr>
                <a:xfrm rot="10800000">
                  <a:off x="3935891" y="3790121"/>
                  <a:ext cx="477082" cy="357805"/>
                </a:xfrm>
                <a:prstGeom prst="flowChartManualOperation">
                  <a:avLst/>
                </a:prstGeom>
                <a:solidFill>
                  <a:srgbClr val="F2BF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Isosceles Triangle 51"/>
              <p:cNvSpPr/>
              <p:nvPr/>
            </p:nvSpPr>
            <p:spPr>
              <a:xfrm>
                <a:off x="4041913" y="3430656"/>
                <a:ext cx="265868" cy="3657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17717" y="2754797"/>
              <a:ext cx="477083" cy="4114800"/>
              <a:chOff x="3935891" y="3430656"/>
              <a:chExt cx="477083" cy="342734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7" name="Group 46"/>
              <p:cNvGrpSpPr/>
              <p:nvPr/>
            </p:nvGrpSpPr>
            <p:grpSpPr>
              <a:xfrm>
                <a:off x="3935891" y="3790121"/>
                <a:ext cx="477083" cy="3067879"/>
                <a:chOff x="3935891" y="3790121"/>
                <a:chExt cx="477083" cy="306787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3935896" y="4147930"/>
                  <a:ext cx="477078" cy="2710070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Manual Operation 49"/>
                <p:cNvSpPr/>
                <p:nvPr/>
              </p:nvSpPr>
              <p:spPr>
                <a:xfrm rot="10800000">
                  <a:off x="3935891" y="3790121"/>
                  <a:ext cx="477082" cy="357805"/>
                </a:xfrm>
                <a:prstGeom prst="flowChartManualOperation">
                  <a:avLst/>
                </a:prstGeom>
                <a:solidFill>
                  <a:srgbClr val="F2BF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Isosceles Triangle 47"/>
              <p:cNvSpPr/>
              <p:nvPr/>
            </p:nvSpPr>
            <p:spPr>
              <a:xfrm>
                <a:off x="4041913" y="3430656"/>
                <a:ext cx="265868" cy="3657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732131" y="2199346"/>
              <a:ext cx="477083" cy="4663440"/>
              <a:chOff x="3935891" y="3430656"/>
              <a:chExt cx="477083" cy="3427344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3" name="Group 42"/>
              <p:cNvGrpSpPr/>
              <p:nvPr/>
            </p:nvGrpSpPr>
            <p:grpSpPr>
              <a:xfrm>
                <a:off x="3935891" y="3790121"/>
                <a:ext cx="477083" cy="3067879"/>
                <a:chOff x="3935891" y="3790121"/>
                <a:chExt cx="477083" cy="306787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935896" y="4147930"/>
                  <a:ext cx="477078" cy="271007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Manual Operation 45"/>
                <p:cNvSpPr/>
                <p:nvPr/>
              </p:nvSpPr>
              <p:spPr>
                <a:xfrm rot="10800000">
                  <a:off x="3935891" y="3790121"/>
                  <a:ext cx="477082" cy="357805"/>
                </a:xfrm>
                <a:prstGeom prst="flowChartManualOperation">
                  <a:avLst/>
                </a:prstGeom>
                <a:solidFill>
                  <a:srgbClr val="F2BF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Isosceles Triangle 43"/>
              <p:cNvSpPr/>
              <p:nvPr/>
            </p:nvSpPr>
            <p:spPr>
              <a:xfrm>
                <a:off x="4041913" y="3430656"/>
                <a:ext cx="265868" cy="3657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751747" y="4675037"/>
              <a:ext cx="477083" cy="2194560"/>
              <a:chOff x="3935891" y="3430656"/>
              <a:chExt cx="477083" cy="3427344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9" name="Group 38"/>
              <p:cNvGrpSpPr/>
              <p:nvPr/>
            </p:nvGrpSpPr>
            <p:grpSpPr>
              <a:xfrm>
                <a:off x="3935891" y="3790121"/>
                <a:ext cx="477083" cy="3067879"/>
                <a:chOff x="3935891" y="3790121"/>
                <a:chExt cx="477083" cy="3067879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935896" y="4147930"/>
                  <a:ext cx="477078" cy="271007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Manual Operation 41"/>
                <p:cNvSpPr/>
                <p:nvPr/>
              </p:nvSpPr>
              <p:spPr>
                <a:xfrm rot="10800000">
                  <a:off x="3935891" y="3790121"/>
                  <a:ext cx="477082" cy="357805"/>
                </a:xfrm>
                <a:prstGeom prst="flowChartManualOperation">
                  <a:avLst/>
                </a:prstGeom>
                <a:solidFill>
                  <a:srgbClr val="F2BF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Isosceles Triangle 39"/>
              <p:cNvSpPr/>
              <p:nvPr/>
            </p:nvSpPr>
            <p:spPr>
              <a:xfrm>
                <a:off x="4041913" y="3430656"/>
                <a:ext cx="265868" cy="3657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Callout 33"/>
            <p:cNvSpPr/>
            <p:nvPr/>
          </p:nvSpPr>
          <p:spPr>
            <a:xfrm rot="19234837">
              <a:off x="2501594" y="2482600"/>
              <a:ext cx="1596929" cy="1231177"/>
            </a:xfrm>
            <a:prstGeom prst="wedgeEllipseCallout">
              <a:avLst>
                <a:gd name="adj1" fmla="val 6767"/>
                <a:gd name="adj2" fmla="val 75408"/>
              </a:avLst>
            </a:prstGeom>
            <a:solidFill>
              <a:srgbClr val="FF6600"/>
            </a:solidFill>
            <a:ln>
              <a:noFill/>
            </a:ln>
            <a:effectLst>
              <a:outerShdw blurRad="241300" dist="762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Callout 34"/>
            <p:cNvSpPr/>
            <p:nvPr/>
          </p:nvSpPr>
          <p:spPr>
            <a:xfrm rot="21302201">
              <a:off x="4382913" y="3470646"/>
              <a:ext cx="1188720" cy="914400"/>
            </a:xfrm>
            <a:prstGeom prst="wedgeEllipseCallout">
              <a:avLst>
                <a:gd name="adj1" fmla="val 6767"/>
                <a:gd name="adj2" fmla="val 75408"/>
              </a:avLst>
            </a:prstGeom>
            <a:solidFill>
              <a:srgbClr val="00B050"/>
            </a:solidFill>
            <a:ln>
              <a:noFill/>
            </a:ln>
            <a:effectLst>
              <a:outerShdw blurRad="241300" dist="762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Callout 35"/>
            <p:cNvSpPr/>
            <p:nvPr/>
          </p:nvSpPr>
          <p:spPr>
            <a:xfrm rot="20143687">
              <a:off x="4431433" y="855059"/>
              <a:ext cx="1737360" cy="1463040"/>
            </a:xfrm>
            <a:prstGeom prst="wedgeEllipseCallout">
              <a:avLst>
                <a:gd name="adj1" fmla="val 6767"/>
                <a:gd name="adj2" fmla="val 75408"/>
              </a:avLst>
            </a:prstGeom>
            <a:solidFill>
              <a:srgbClr val="FFFF00"/>
            </a:solidFill>
            <a:ln>
              <a:noFill/>
            </a:ln>
            <a:effectLst>
              <a:outerShdw blurRad="241300" dist="762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Callout 36"/>
            <p:cNvSpPr/>
            <p:nvPr/>
          </p:nvSpPr>
          <p:spPr>
            <a:xfrm rot="20143687">
              <a:off x="7152419" y="414349"/>
              <a:ext cx="1562116" cy="2027233"/>
            </a:xfrm>
            <a:prstGeom prst="wedgeEllipseCallout">
              <a:avLst>
                <a:gd name="adj1" fmla="val -83962"/>
                <a:gd name="adj2" fmla="val 2766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762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Callout 37"/>
            <p:cNvSpPr/>
            <p:nvPr/>
          </p:nvSpPr>
          <p:spPr>
            <a:xfrm rot="2227584">
              <a:off x="7720609" y="3229150"/>
              <a:ext cx="1398487" cy="1231177"/>
            </a:xfrm>
            <a:prstGeom prst="wedgeEllipseCallout">
              <a:avLst>
                <a:gd name="adj1" fmla="val 6767"/>
                <a:gd name="adj2" fmla="val 754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762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51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stCxn id="4" idx="7"/>
            <a:endCxn id="13" idx="3"/>
          </p:cNvCxnSpPr>
          <p:nvPr/>
        </p:nvCxnSpPr>
        <p:spPr>
          <a:xfrm flipV="1">
            <a:off x="2361371" y="2188174"/>
            <a:ext cx="499112" cy="424941"/>
          </a:xfrm>
          <a:prstGeom prst="line">
            <a:avLst/>
          </a:prstGeom>
          <a:ln w="28575">
            <a:solidFill>
              <a:srgbClr val="3B3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4" idx="0"/>
          </p:cNvCxnSpPr>
          <p:nvPr/>
        </p:nvCxnSpPr>
        <p:spPr>
          <a:xfrm flipH="1">
            <a:off x="1488490" y="1883891"/>
            <a:ext cx="2504" cy="3676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</p:cNvCxnSpPr>
          <p:nvPr/>
        </p:nvCxnSpPr>
        <p:spPr>
          <a:xfrm flipH="1">
            <a:off x="1483626" y="4720436"/>
            <a:ext cx="4864" cy="421782"/>
          </a:xfrm>
          <a:prstGeom prst="line">
            <a:avLst/>
          </a:prstGeom>
          <a:ln w="28575">
            <a:solidFill>
              <a:srgbClr val="F2B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" idx="6"/>
            <a:endCxn id="16" idx="2"/>
          </p:cNvCxnSpPr>
          <p:nvPr/>
        </p:nvCxnSpPr>
        <p:spPr>
          <a:xfrm>
            <a:off x="2722930" y="3485996"/>
            <a:ext cx="405077" cy="3725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2" idx="1"/>
          </p:cNvCxnSpPr>
          <p:nvPr/>
        </p:nvCxnSpPr>
        <p:spPr>
          <a:xfrm>
            <a:off x="2360267" y="4401506"/>
            <a:ext cx="516804" cy="43507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02220" y="34319"/>
            <a:ext cx="0" cy="685800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929318" y="754887"/>
            <a:ext cx="7126079" cy="1156614"/>
            <a:chOff x="4929318" y="754887"/>
            <a:chExt cx="7126079" cy="1156614"/>
          </a:xfrm>
        </p:grpSpPr>
        <p:sp>
          <p:nvSpPr>
            <p:cNvPr id="37" name="Rectangle 36"/>
            <p:cNvSpPr/>
            <p:nvPr/>
          </p:nvSpPr>
          <p:spPr>
            <a:xfrm>
              <a:off x="5271968" y="790054"/>
              <a:ext cx="6783429" cy="1121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rgbClr val="FFC000"/>
                  </a:solidFill>
                  <a:latin typeface="+mj-lt"/>
                  <a:cs typeface="KodchiangUPC" panose="02020603050405020304" pitchFamily="18" charset="-34"/>
                </a:rPr>
                <a:t>Training</a:t>
              </a:r>
              <a:r>
                <a:rPr lang="en-US" sz="1400" b="1" dirty="0" smtClean="0">
                  <a:solidFill>
                    <a:srgbClr val="FFC000"/>
                  </a:solidFill>
                  <a:latin typeface="+mj-lt"/>
                  <a:cs typeface="KodchiangUPC" panose="02020603050405020304" pitchFamily="18" charset="-34"/>
                </a:rPr>
                <a:t> 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Supervisor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or related person OJT training and 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Safety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training (only case concern with 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safety)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to employee with in </a:t>
              </a:r>
              <a:r>
                <a:rPr lang="en-US" sz="1600" b="1" u="sng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30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 days</a:t>
              </a:r>
              <a:endParaRPr lang="en-US" sz="1600" dirty="0" smtClean="0">
                <a:solidFill>
                  <a:schemeClr val="bg1"/>
                </a:solidFill>
                <a:latin typeface="+mj-lt"/>
                <a:cs typeface="KodchiangUPC" panose="02020603050405020304" pitchFamily="18" charset="-34"/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29318" y="754887"/>
              <a:ext cx="182880" cy="182880"/>
              <a:chOff x="1530396" y="714579"/>
              <a:chExt cx="1097280" cy="10972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530396" y="714579"/>
                <a:ext cx="1097280" cy="10972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621836" y="806019"/>
                <a:ext cx="914400" cy="9144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915843" y="2138367"/>
            <a:ext cx="7276157" cy="1224936"/>
            <a:chOff x="4915843" y="2138367"/>
            <a:chExt cx="7276157" cy="1224936"/>
          </a:xfrm>
        </p:grpSpPr>
        <p:sp>
          <p:nvSpPr>
            <p:cNvPr id="38" name="Rectangle 37"/>
            <p:cNvSpPr/>
            <p:nvPr/>
          </p:nvSpPr>
          <p:spPr>
            <a:xfrm>
              <a:off x="5227196" y="2191703"/>
              <a:ext cx="6964804" cy="11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+mj-lt"/>
                  <a:cs typeface="KodchiangUPC" panose="02020603050405020304" pitchFamily="18" charset="-34"/>
                </a:rPr>
                <a:t>Evaluation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Supervisor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performs the evaluation of the training after the training and keep with 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related section ***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If result of evaluation </a:t>
              </a:r>
              <a:r>
                <a:rPr lang="en-US" sz="1600" b="1" i="1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“Not Pass”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supervisor will </a:t>
              </a:r>
              <a:r>
                <a:rPr lang="en-US" sz="1600" b="1" i="1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R</a:t>
              </a:r>
              <a:r>
                <a:rPr lang="en-US" sz="1600" b="1" i="1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e-training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 and </a:t>
              </a:r>
              <a:r>
                <a:rPr lang="en-US" sz="1600" b="1" i="1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Re-evaluation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with in </a:t>
              </a:r>
              <a:r>
                <a:rPr lang="en-US" sz="1600" b="1" u="sng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30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days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KodchiangUPC" panose="02020603050405020304" pitchFamily="18" charset="-34"/>
                  <a:cs typeface="KodchiangUPC" panose="02020603050405020304" pitchFamily="18" charset="-34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15843" y="2138367"/>
              <a:ext cx="182880" cy="182880"/>
              <a:chOff x="2870564" y="951955"/>
              <a:chExt cx="1097280" cy="1097280"/>
            </a:xfrm>
            <a:solidFill>
              <a:schemeClr val="tx2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2870564" y="951955"/>
                <a:ext cx="1097280" cy="1097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962004" y="1043395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930968" y="3780512"/>
            <a:ext cx="6514018" cy="1007163"/>
            <a:chOff x="4930968" y="3780512"/>
            <a:chExt cx="6514018" cy="1007163"/>
          </a:xfrm>
        </p:grpSpPr>
        <p:sp>
          <p:nvSpPr>
            <p:cNvPr id="43" name="Rectangle 42"/>
            <p:cNvSpPr/>
            <p:nvPr/>
          </p:nvSpPr>
          <p:spPr>
            <a:xfrm>
              <a:off x="5271968" y="3780512"/>
              <a:ext cx="6173018" cy="10071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rgbClr val="00FFCC"/>
                  </a:solidFill>
                  <a:latin typeface="+mj-lt"/>
                  <a:cs typeface="KodchiangUPC" panose="02020603050405020304" pitchFamily="18" charset="-34"/>
                </a:rPr>
                <a:t>Record History 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Supervisor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record training and keep with related section</a:t>
              </a:r>
            </a:p>
            <a:p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930968" y="3823375"/>
              <a:ext cx="182880" cy="182880"/>
              <a:chOff x="3557316" y="2186395"/>
              <a:chExt cx="1097280" cy="1097280"/>
            </a:xfrm>
            <a:solidFill>
              <a:srgbClr val="00FFCC"/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3557316" y="2186395"/>
                <a:ext cx="1097280" cy="1097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48756" y="2277835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909185" y="4898378"/>
            <a:ext cx="6677905" cy="1008638"/>
            <a:chOff x="4909185" y="4898378"/>
            <a:chExt cx="6677905" cy="1008638"/>
          </a:xfrm>
        </p:grpSpPr>
        <p:sp>
          <p:nvSpPr>
            <p:cNvPr id="44" name="Rectangle 43"/>
            <p:cNvSpPr/>
            <p:nvPr/>
          </p:nvSpPr>
          <p:spPr>
            <a:xfrm>
              <a:off x="5227196" y="4944843"/>
              <a:ext cx="6359894" cy="962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rgbClr val="92D050"/>
                  </a:solidFill>
                  <a:latin typeface="+mj-lt"/>
                  <a:cs typeface="KodchiangUPC" panose="02020603050405020304" pitchFamily="18" charset="-34"/>
                </a:rPr>
                <a:t>Prepare Skill Map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Supervisor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prepare skill map with in </a:t>
              </a:r>
              <a:r>
                <a:rPr lang="en-US" sz="1600" b="1" u="sng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30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 days and keep with related section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909185" y="4898378"/>
              <a:ext cx="182880" cy="182880"/>
              <a:chOff x="2779124" y="4798077"/>
              <a:chExt cx="1097280" cy="1097280"/>
            </a:xfrm>
            <a:solidFill>
              <a:srgbClr val="92D050"/>
            </a:solidFill>
          </p:grpSpPr>
          <p:sp>
            <p:nvSpPr>
              <p:cNvPr id="59" name="Oval 58"/>
              <p:cNvSpPr/>
              <p:nvPr/>
            </p:nvSpPr>
            <p:spPr>
              <a:xfrm>
                <a:off x="2779124" y="4798077"/>
                <a:ext cx="1097280" cy="1097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870564" y="488951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930016" y="6084264"/>
            <a:ext cx="3128134" cy="700066"/>
            <a:chOff x="4930016" y="6084264"/>
            <a:chExt cx="3128134" cy="700066"/>
          </a:xfrm>
        </p:grpSpPr>
        <p:sp>
          <p:nvSpPr>
            <p:cNvPr id="45" name="Rectangle 44"/>
            <p:cNvSpPr/>
            <p:nvPr/>
          </p:nvSpPr>
          <p:spPr>
            <a:xfrm>
              <a:off x="5271968" y="6084264"/>
              <a:ext cx="2786182" cy="7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  <a:cs typeface="KodchiangUPC" panose="02020603050405020304" pitchFamily="18" charset="-34"/>
                </a:rPr>
                <a:t>Keeping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Keep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cs typeface="KodchiangUPC" panose="02020603050405020304" pitchFamily="18" charset="-34"/>
                </a:rPr>
                <a:t>with related section </a:t>
              </a:r>
              <a:endParaRPr lang="en-US" sz="1600" dirty="0" smtClean="0">
                <a:solidFill>
                  <a:schemeClr val="bg1"/>
                </a:solidFill>
                <a:latin typeface="+mj-lt"/>
                <a:cs typeface="KodchiangUPC" panose="02020603050405020304" pitchFamily="18" charset="-34"/>
              </a:endParaRPr>
            </a:p>
            <a:p>
              <a:r>
                <a:rPr lang="en-US" sz="2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 </a:t>
              </a:r>
              <a:endPara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930016" y="6165213"/>
              <a:ext cx="182880" cy="182880"/>
              <a:chOff x="1362756" y="5021035"/>
              <a:chExt cx="1097280" cy="109728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2" name="Oval 61"/>
              <p:cNvSpPr/>
              <p:nvPr/>
            </p:nvSpPr>
            <p:spPr>
              <a:xfrm>
                <a:off x="1362756" y="5021035"/>
                <a:ext cx="1097280" cy="1097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454196" y="5112475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54050" y="2251556"/>
            <a:ext cx="2468880" cy="2468880"/>
            <a:chOff x="88112" y="1822929"/>
            <a:chExt cx="2468880" cy="24688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/>
            <p:nvPr/>
          </p:nvSpPr>
          <p:spPr>
            <a:xfrm>
              <a:off x="88112" y="1822929"/>
              <a:ext cx="2468880" cy="2468880"/>
            </a:xfrm>
            <a:prstGeom prst="ellipse">
              <a:avLst/>
            </a:prstGeom>
            <a:ln>
              <a:solidFill>
                <a:srgbClr val="FFFF00"/>
              </a:solidFill>
              <a:prstDash val="lgDashDot"/>
            </a:ln>
            <a:effectLst>
              <a:glow rad="12700"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1571" y="2144079"/>
              <a:ext cx="1828800" cy="18288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63500" sx="108000" sy="108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New Process, Machine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8034" y="237971"/>
            <a:ext cx="1645920" cy="1645920"/>
            <a:chOff x="571701" y="237971"/>
            <a:chExt cx="1645920" cy="1645920"/>
          </a:xfrm>
        </p:grpSpPr>
        <p:grpSp>
          <p:nvGrpSpPr>
            <p:cNvPr id="11" name="Group 10"/>
            <p:cNvGrpSpPr/>
            <p:nvPr/>
          </p:nvGrpSpPr>
          <p:grpSpPr>
            <a:xfrm>
              <a:off x="571701" y="237971"/>
              <a:ext cx="1645920" cy="1645920"/>
              <a:chOff x="1530396" y="714579"/>
              <a:chExt cx="1097280" cy="109728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530396" y="714579"/>
                <a:ext cx="1097280" cy="10972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21836" y="80601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 smtClean="0">
                    <a:solidFill>
                      <a:srgbClr val="FFC000"/>
                    </a:solidFill>
                    <a:latin typeface="+mj-lt"/>
                    <a:cs typeface="KodchiangUPC" panose="02020603050405020304" pitchFamily="18" charset="-34"/>
                  </a:rPr>
                  <a:t>Training</a:t>
                </a:r>
                <a:endParaRPr lang="en-US" sz="1500" b="1" dirty="0">
                  <a:solidFill>
                    <a:srgbClr val="FFC000"/>
                  </a:solidFill>
                  <a:latin typeface="+mj-lt"/>
                  <a:cs typeface="KodchiangUPC" panose="02020603050405020304" pitchFamily="18" charset="-34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168042" y="442934"/>
              <a:ext cx="457200" cy="457200"/>
              <a:chOff x="201785" y="799070"/>
              <a:chExt cx="457200" cy="457200"/>
            </a:xfrm>
            <a:solidFill>
              <a:srgbClr val="FFC000"/>
            </a:solidFill>
          </p:grpSpPr>
          <p:sp>
            <p:nvSpPr>
              <p:cNvPr id="34" name="Rounded Rectangle 33"/>
              <p:cNvSpPr/>
              <p:nvPr/>
            </p:nvSpPr>
            <p:spPr>
              <a:xfrm rot="18784563">
                <a:off x="201785" y="799070"/>
                <a:ext cx="457200" cy="4572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190500" dir="10800000" algn="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9817" y="843004"/>
                <a:ext cx="33419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619444" y="783293"/>
            <a:ext cx="1645920" cy="1645920"/>
            <a:chOff x="2619444" y="783293"/>
            <a:chExt cx="1645920" cy="1645920"/>
          </a:xfrm>
        </p:grpSpPr>
        <p:grpSp>
          <p:nvGrpSpPr>
            <p:cNvPr id="47" name="Group 46"/>
            <p:cNvGrpSpPr/>
            <p:nvPr/>
          </p:nvGrpSpPr>
          <p:grpSpPr>
            <a:xfrm>
              <a:off x="2619444" y="783293"/>
              <a:ext cx="1645920" cy="1645920"/>
              <a:chOff x="2870564" y="951955"/>
              <a:chExt cx="1097280" cy="10972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70564" y="951955"/>
                <a:ext cx="1097280" cy="109728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62004" y="104339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KodchiangUPC" panose="02020603050405020304" pitchFamily="18" charset="-34"/>
                  </a:rPr>
                  <a:t>Evaluation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KodchiangUPC" panose="02020603050405020304" pitchFamily="18" charset="-34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213804" y="984680"/>
              <a:ext cx="457200" cy="457200"/>
              <a:chOff x="201785" y="799070"/>
              <a:chExt cx="457200" cy="457200"/>
            </a:xfrm>
            <a:solidFill>
              <a:schemeClr val="tx2"/>
            </a:solidFill>
          </p:grpSpPr>
          <p:sp>
            <p:nvSpPr>
              <p:cNvPr id="69" name="Rounded Rectangle 68"/>
              <p:cNvSpPr/>
              <p:nvPr/>
            </p:nvSpPr>
            <p:spPr>
              <a:xfrm rot="18784563">
                <a:off x="201785" y="799070"/>
                <a:ext cx="457200" cy="4572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190500" dir="10800000" algn="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59817" y="843004"/>
                <a:ext cx="33419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128007" y="2666761"/>
            <a:ext cx="1645920" cy="1645920"/>
            <a:chOff x="3128007" y="2734811"/>
            <a:chExt cx="1645920" cy="1645920"/>
          </a:xfrm>
        </p:grpSpPr>
        <p:grpSp>
          <p:nvGrpSpPr>
            <p:cNvPr id="46" name="Group 45"/>
            <p:cNvGrpSpPr/>
            <p:nvPr/>
          </p:nvGrpSpPr>
          <p:grpSpPr>
            <a:xfrm>
              <a:off x="3128007" y="2734811"/>
              <a:ext cx="1645920" cy="1645920"/>
              <a:chOff x="3667539" y="2186395"/>
              <a:chExt cx="1097280" cy="10972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67539" y="2186395"/>
                <a:ext cx="1097280" cy="1097280"/>
              </a:xfrm>
              <a:prstGeom prst="ellipse">
                <a:avLst/>
              </a:prstGeom>
              <a:solidFill>
                <a:srgbClr val="00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61699" y="227783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FFCC"/>
                    </a:solidFill>
                    <a:cs typeface="KodchiangUPC" panose="02020603050405020304" pitchFamily="18" charset="-34"/>
                  </a:rPr>
                  <a:t>Record</a:t>
                </a:r>
                <a:endParaRPr lang="en-US" sz="1600" dirty="0">
                  <a:solidFill>
                    <a:srgbClr val="00FFCC"/>
                  </a:solidFill>
                  <a:cs typeface="KodchiangUPC" panose="02020603050405020304" pitchFamily="18" charset="-34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728156" y="2936377"/>
              <a:ext cx="457200" cy="457200"/>
              <a:chOff x="201785" y="799070"/>
              <a:chExt cx="457200" cy="457200"/>
            </a:xfrm>
            <a:solidFill>
              <a:srgbClr val="00FFFF"/>
            </a:solidFill>
          </p:grpSpPr>
          <p:sp>
            <p:nvSpPr>
              <p:cNvPr id="75" name="Rounded Rectangle 74"/>
              <p:cNvSpPr/>
              <p:nvPr/>
            </p:nvSpPr>
            <p:spPr>
              <a:xfrm rot="18784563">
                <a:off x="201785" y="799070"/>
                <a:ext cx="457200" cy="4572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190500" dir="10800000" algn="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9817" y="843004"/>
                <a:ext cx="33419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636032" y="4595546"/>
            <a:ext cx="1645920" cy="1645920"/>
            <a:chOff x="2562292" y="4654538"/>
            <a:chExt cx="1645920" cy="1645920"/>
          </a:xfrm>
        </p:grpSpPr>
        <p:grpSp>
          <p:nvGrpSpPr>
            <p:cNvPr id="48" name="Group 47"/>
            <p:cNvGrpSpPr/>
            <p:nvPr/>
          </p:nvGrpSpPr>
          <p:grpSpPr>
            <a:xfrm>
              <a:off x="2562292" y="4654538"/>
              <a:ext cx="1645920" cy="1645920"/>
              <a:chOff x="2779124" y="4798077"/>
              <a:chExt cx="1097280" cy="10972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779124" y="4798077"/>
                <a:ext cx="1097280" cy="109728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70564" y="4889517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srgbClr val="92D050"/>
                  </a:solidFill>
                  <a:latin typeface="+mj-lt"/>
                  <a:cs typeface="KodchiangUPC" panose="02020603050405020304" pitchFamily="18" charset="-34"/>
                </a:endParaRPr>
              </a:p>
              <a:p>
                <a:pPr algn="ctr"/>
                <a:r>
                  <a:rPr lang="en-US" sz="1600" dirty="0" smtClean="0">
                    <a:solidFill>
                      <a:srgbClr val="92D050"/>
                    </a:solidFill>
                    <a:latin typeface="+mj-lt"/>
                    <a:cs typeface="KodchiangUPC" panose="02020603050405020304" pitchFamily="18" charset="-34"/>
                  </a:rPr>
                  <a:t>Skill Map</a:t>
                </a:r>
                <a:endParaRPr lang="en-US" sz="1600" dirty="0">
                  <a:solidFill>
                    <a:srgbClr val="92D050"/>
                  </a:solidFill>
                  <a:latin typeface="+mj-lt"/>
                  <a:cs typeface="KodchiangUPC" panose="02020603050405020304" pitchFamily="18" charset="-34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40138" y="4832195"/>
              <a:ext cx="457200" cy="457200"/>
              <a:chOff x="201785" y="799070"/>
              <a:chExt cx="457200" cy="457200"/>
            </a:xfrm>
            <a:solidFill>
              <a:srgbClr val="92D050"/>
            </a:solidFill>
          </p:grpSpPr>
          <p:sp>
            <p:nvSpPr>
              <p:cNvPr id="78" name="Rounded Rectangle 77"/>
              <p:cNvSpPr/>
              <p:nvPr/>
            </p:nvSpPr>
            <p:spPr>
              <a:xfrm rot="18784563">
                <a:off x="201785" y="799070"/>
                <a:ext cx="457200" cy="4572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190500" dir="10800000" algn="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59817" y="843004"/>
                <a:ext cx="33419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76708" y="5142218"/>
            <a:ext cx="1645920" cy="1645920"/>
            <a:chOff x="621483" y="5046968"/>
            <a:chExt cx="1645920" cy="1645920"/>
          </a:xfrm>
        </p:grpSpPr>
        <p:grpSp>
          <p:nvGrpSpPr>
            <p:cNvPr id="28" name="Group 27"/>
            <p:cNvGrpSpPr/>
            <p:nvPr/>
          </p:nvGrpSpPr>
          <p:grpSpPr>
            <a:xfrm>
              <a:off x="621483" y="5046968"/>
              <a:ext cx="1645920" cy="1645920"/>
              <a:chOff x="1362756" y="5021035"/>
              <a:chExt cx="1097280" cy="10972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362756" y="5021035"/>
                <a:ext cx="1097280" cy="10972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54196" y="511247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j-lt"/>
                    <a:cs typeface="KodchiangUPC" panose="02020603050405020304" pitchFamily="18" charset="-34"/>
                  </a:rPr>
                  <a:t>Keeping</a:t>
                </a:r>
                <a:r>
                  <a:rPr lang="en-US" sz="16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KodchiangUPC" panose="02020603050405020304" pitchFamily="18" charset="-34"/>
                    <a:cs typeface="KodchiangUPC" panose="02020603050405020304" pitchFamily="18" charset="-34"/>
                  </a:rPr>
                  <a:t> </a:t>
                </a:r>
                <a:endParaRPr lang="en-US" sz="1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KodchiangUPC" panose="02020603050405020304" pitchFamily="18" charset="-34"/>
                  <a:cs typeface="KodchiangUPC" panose="02020603050405020304" pitchFamily="18" charset="-34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196132" y="5248898"/>
              <a:ext cx="457200" cy="457200"/>
              <a:chOff x="201785" y="799070"/>
              <a:chExt cx="457200" cy="4572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1" name="Rounded Rectangle 80"/>
              <p:cNvSpPr/>
              <p:nvPr/>
            </p:nvSpPr>
            <p:spPr>
              <a:xfrm rot="18784563">
                <a:off x="201785" y="799070"/>
                <a:ext cx="457200" cy="4572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190500" dir="10800000" algn="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59817" y="843004"/>
                <a:ext cx="33419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2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 Arrow 3"/>
          <p:cNvSpPr/>
          <p:nvPr/>
        </p:nvSpPr>
        <p:spPr>
          <a:xfrm rot="10800000" flipV="1">
            <a:off x="0" y="3710940"/>
            <a:ext cx="4678507" cy="1143000"/>
          </a:xfrm>
          <a:prstGeom prst="bentArrow">
            <a:avLst>
              <a:gd name="adj1" fmla="val 21402"/>
              <a:gd name="adj2" fmla="val 14796"/>
              <a:gd name="adj3" fmla="val 0"/>
              <a:gd name="adj4" fmla="val 73682"/>
            </a:avLst>
          </a:prstGeom>
          <a:solidFill>
            <a:srgbClr val="05B48D"/>
          </a:solidFill>
          <a:ln w="25400" cap="flat" cmpd="sng" algn="ctr">
            <a:noFill/>
            <a:prstDash val="solid"/>
          </a:ln>
          <a:effectLst>
            <a:outerShdw blurRad="190500" dist="38100" dir="2400000" sx="102000" sy="102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Bent Arrow 4"/>
          <p:cNvSpPr/>
          <p:nvPr/>
        </p:nvSpPr>
        <p:spPr>
          <a:xfrm rot="10800000" flipV="1">
            <a:off x="0" y="3482340"/>
            <a:ext cx="6888307" cy="1143000"/>
          </a:xfrm>
          <a:prstGeom prst="bentArrow">
            <a:avLst>
              <a:gd name="adj1" fmla="val 21402"/>
              <a:gd name="adj2" fmla="val 14796"/>
              <a:gd name="adj3" fmla="val 0"/>
              <a:gd name="adj4" fmla="val 73682"/>
            </a:avLst>
          </a:prstGeom>
          <a:solidFill>
            <a:srgbClr val="FF6600"/>
          </a:solidFill>
          <a:ln w="25400" cap="flat" cmpd="sng" algn="ctr">
            <a:noFill/>
            <a:prstDash val="solid"/>
          </a:ln>
          <a:effectLst>
            <a:outerShdw blurRad="190500" dist="38100" dir="2400000" sx="102000" sy="102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97282"/>
            <a:ext cx="9021907" cy="246018"/>
          </a:xfrm>
          <a:prstGeom prst="rect">
            <a:avLst/>
          </a:prstGeom>
          <a:solidFill>
            <a:srgbClr val="FDCB0A"/>
          </a:solidFill>
          <a:ln w="25400" cap="flat" cmpd="sng" algn="ctr">
            <a:noFill/>
            <a:prstDash val="solid"/>
          </a:ln>
          <a:effectLst>
            <a:outerShdw blurRad="190500" dist="38100" dir="2400000" sx="102000" sy="102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Bent Arrow 6"/>
          <p:cNvSpPr/>
          <p:nvPr/>
        </p:nvSpPr>
        <p:spPr>
          <a:xfrm rot="10800000">
            <a:off x="0" y="2263139"/>
            <a:ext cx="6354907" cy="1066801"/>
          </a:xfrm>
          <a:prstGeom prst="bentArrow">
            <a:avLst>
              <a:gd name="adj1" fmla="val 25212"/>
              <a:gd name="adj2" fmla="val 14796"/>
              <a:gd name="adj3" fmla="val 0"/>
              <a:gd name="adj4" fmla="val 73682"/>
            </a:avLst>
          </a:prstGeom>
          <a:solidFill>
            <a:srgbClr val="07A7C0"/>
          </a:solidFill>
          <a:ln w="25400" cap="flat" cmpd="sng" algn="ctr">
            <a:noFill/>
            <a:prstDash val="solid"/>
          </a:ln>
          <a:effectLst>
            <a:outerShdw blurRad="190500" dist="38100" dir="2400000" sx="102000" sy="102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0" y="2110740"/>
            <a:ext cx="3764107" cy="1001484"/>
          </a:xfrm>
          <a:prstGeom prst="bentArrow">
            <a:avLst>
              <a:gd name="adj1" fmla="val 25212"/>
              <a:gd name="adj2" fmla="val 14796"/>
              <a:gd name="adj3" fmla="val 0"/>
              <a:gd name="adj4" fmla="val 73682"/>
            </a:avLst>
          </a:prstGeom>
          <a:solidFill>
            <a:srgbClr val="02586F"/>
          </a:solidFill>
          <a:ln w="25400" cap="flat" cmpd="sng" algn="ctr">
            <a:noFill/>
            <a:prstDash val="solid"/>
          </a:ln>
          <a:effectLst>
            <a:outerShdw blurRad="190500" dist="38100" dir="2400000" sx="101000" sy="101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 rot="18887030">
            <a:off x="8728831" y="446064"/>
            <a:ext cx="792480" cy="792480"/>
            <a:chOff x="6553200" y="1447800"/>
            <a:chExt cx="792480" cy="792480"/>
          </a:xfrm>
        </p:grpSpPr>
        <p:sp>
          <p:nvSpPr>
            <p:cNvPr id="51" name="Oval 50"/>
            <p:cNvSpPr/>
            <p:nvPr/>
          </p:nvSpPr>
          <p:spPr>
            <a:xfrm>
              <a:off x="6553200" y="1447800"/>
              <a:ext cx="182880" cy="18288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05600" y="1600200"/>
              <a:ext cx="182880" cy="182880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1752600"/>
              <a:ext cx="182880" cy="18288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010400" y="1905000"/>
              <a:ext cx="182880" cy="182880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162800" y="2057400"/>
              <a:ext cx="182880" cy="182880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189920" y="242306"/>
            <a:ext cx="5868734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j-lt"/>
                <a:ea typeface="SimSun" pitchFamily="2" charset="-122"/>
                <a:cs typeface="+mn-cs"/>
              </a:rPr>
              <a:t>TAKE LEAVE OVER 30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j-lt"/>
                <a:ea typeface="SimSun" pitchFamily="2" charset="-122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j-lt"/>
                <a:ea typeface="SimSun" pitchFamily="2" charset="-122"/>
                <a:cs typeface="+mn-cs"/>
              </a:rPr>
              <a:t>DAYS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23050" y="964682"/>
            <a:ext cx="612648" cy="612648"/>
            <a:chOff x="4523050" y="964682"/>
            <a:chExt cx="612648" cy="612648"/>
          </a:xfrm>
          <a:solidFill>
            <a:srgbClr val="00576B"/>
          </a:solidFill>
        </p:grpSpPr>
        <p:sp>
          <p:nvSpPr>
            <p:cNvPr id="14" name="Teardrop 13"/>
            <p:cNvSpPr/>
            <p:nvPr/>
          </p:nvSpPr>
          <p:spPr>
            <a:xfrm rot="11769431">
              <a:off x="4523050" y="964682"/>
              <a:ext cx="612648" cy="612648"/>
            </a:xfrm>
            <a:prstGeom prst="teardrop">
              <a:avLst>
                <a:gd name="adj" fmla="val 20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8507" y="1043940"/>
              <a:ext cx="304800" cy="4572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SimSun" pitchFamily="2" charset="-122"/>
                  <a:cs typeface="+mn-cs"/>
                </a:rPr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704649" y="2183883"/>
            <a:ext cx="612648" cy="612648"/>
            <a:chOff x="9704649" y="2183883"/>
            <a:chExt cx="612648" cy="612648"/>
          </a:xfrm>
          <a:solidFill>
            <a:srgbClr val="FAC90F"/>
          </a:solidFill>
        </p:grpSpPr>
        <p:sp>
          <p:nvSpPr>
            <p:cNvPr id="12" name="Teardrop 11"/>
            <p:cNvSpPr/>
            <p:nvPr/>
          </p:nvSpPr>
          <p:spPr>
            <a:xfrm rot="11769431">
              <a:off x="9704649" y="2183883"/>
              <a:ext cx="612648" cy="612648"/>
            </a:xfrm>
            <a:prstGeom prst="teardrop">
              <a:avLst>
                <a:gd name="adj" fmla="val 20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60107" y="2263140"/>
              <a:ext cx="304800" cy="4572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SimSun" pitchFamily="2" charset="-122"/>
                  <a:cs typeface="+mn-cs"/>
                </a:rPr>
                <a:t>3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90051" y="812282"/>
            <a:ext cx="612648" cy="612648"/>
            <a:chOff x="7190051" y="812282"/>
            <a:chExt cx="612648" cy="612648"/>
          </a:xfrm>
          <a:solidFill>
            <a:srgbClr val="02AAC5"/>
          </a:solidFill>
        </p:grpSpPr>
        <p:sp>
          <p:nvSpPr>
            <p:cNvPr id="13" name="Teardrop 12"/>
            <p:cNvSpPr/>
            <p:nvPr/>
          </p:nvSpPr>
          <p:spPr>
            <a:xfrm rot="11769431">
              <a:off x="7190051" y="812282"/>
              <a:ext cx="612648" cy="612648"/>
            </a:xfrm>
            <a:prstGeom prst="teardrop">
              <a:avLst>
                <a:gd name="adj" fmla="val 20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45507" y="891540"/>
              <a:ext cx="304800" cy="4572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SimSun" pitchFamily="2" charset="-122"/>
                  <a:cs typeface="+mn-cs"/>
                </a:rPr>
                <a:t>2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71050" y="3784083"/>
            <a:ext cx="612648" cy="612648"/>
            <a:chOff x="7571050" y="3784083"/>
            <a:chExt cx="612648" cy="612648"/>
          </a:xfrm>
          <a:solidFill>
            <a:srgbClr val="FC6708"/>
          </a:solidFill>
        </p:grpSpPr>
        <p:sp>
          <p:nvSpPr>
            <p:cNvPr id="11" name="Teardrop 10"/>
            <p:cNvSpPr/>
            <p:nvPr/>
          </p:nvSpPr>
          <p:spPr>
            <a:xfrm rot="11769431">
              <a:off x="7571050" y="3784083"/>
              <a:ext cx="612648" cy="612648"/>
            </a:xfrm>
            <a:prstGeom prst="teardrop">
              <a:avLst>
                <a:gd name="adj" fmla="val 20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26507" y="3863340"/>
              <a:ext cx="304800" cy="4572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SimSun" pitchFamily="2" charset="-122"/>
                  <a:cs typeface="+mn-cs"/>
                </a:rPr>
                <a:t>4</a:t>
              </a: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361250" y="4317482"/>
            <a:ext cx="612648" cy="612648"/>
            <a:chOff x="5361250" y="4317482"/>
            <a:chExt cx="612648" cy="612648"/>
          </a:xfrm>
          <a:solidFill>
            <a:srgbClr val="05B48D"/>
          </a:solidFill>
        </p:grpSpPr>
        <p:sp>
          <p:nvSpPr>
            <p:cNvPr id="10" name="Teardrop 9"/>
            <p:cNvSpPr/>
            <p:nvPr/>
          </p:nvSpPr>
          <p:spPr>
            <a:xfrm rot="11769431">
              <a:off x="5361250" y="4317482"/>
              <a:ext cx="612648" cy="612648"/>
            </a:xfrm>
            <a:prstGeom prst="teardrop">
              <a:avLst>
                <a:gd name="adj" fmla="val 20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16707" y="4396740"/>
              <a:ext cx="304800" cy="4572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SimSun" pitchFamily="2" charset="-122"/>
                  <a:cs typeface="+mn-cs"/>
                </a:rPr>
                <a:t>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49707" y="1120140"/>
            <a:ext cx="1737360" cy="1737360"/>
            <a:chOff x="2849707" y="1120140"/>
            <a:chExt cx="1737360" cy="1737360"/>
          </a:xfrm>
        </p:grpSpPr>
        <p:grpSp>
          <p:nvGrpSpPr>
            <p:cNvPr id="2" name="Group 1"/>
            <p:cNvGrpSpPr/>
            <p:nvPr/>
          </p:nvGrpSpPr>
          <p:grpSpPr>
            <a:xfrm>
              <a:off x="2849707" y="1120140"/>
              <a:ext cx="1737360" cy="1737360"/>
              <a:chOff x="2849707" y="1120140"/>
              <a:chExt cx="1737360" cy="17373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849707" y="1120140"/>
                <a:ext cx="1737360" cy="1737360"/>
                <a:chOff x="1219200" y="1066800"/>
                <a:chExt cx="1618488" cy="16184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1219200" y="1066800"/>
                  <a:ext cx="1618488" cy="1618488"/>
                </a:xfrm>
                <a:prstGeom prst="ellipse">
                  <a:avLst/>
                </a:prstGeom>
                <a:solidFill>
                  <a:srgbClr val="02576C"/>
                </a:solidFill>
                <a:ln w="25400" cap="flat" cmpd="sng" algn="ctr">
                  <a:noFill/>
                  <a:prstDash val="solid"/>
                </a:ln>
                <a:effectLst>
                  <a:outerShdw blurRad="165100" dist="88900" dir="2700000" sx="103000" sy="103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338942" y="1171884"/>
                  <a:ext cx="1389888" cy="138988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925907" y="1729740"/>
                <a:ext cx="1524000" cy="838200"/>
                <a:chOff x="1295400" y="1676400"/>
                <a:chExt cx="1524000" cy="8382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476376" y="1905000"/>
                  <a:ext cx="1219200" cy="6096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BACC6">
                          <a:lumMod val="50000"/>
                        </a:srgbClr>
                      </a:solidFill>
                      <a:effectLst/>
                      <a:uLnTx/>
                      <a:uFillTx/>
                      <a:latin typeface="+mj-lt"/>
                      <a:ea typeface="SimSun" pitchFamily="2" charset="-122"/>
                      <a:cs typeface="+mn-cs"/>
                    </a:rPr>
                    <a:t>new knowledge or new process or new machine and new  safety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295400" y="1676400"/>
                  <a:ext cx="1524000" cy="3048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+mj-lt"/>
                      <a:ea typeface="SimSun" pitchFamily="2" charset="-122"/>
                      <a:cs typeface="+mn-cs"/>
                    </a:rPr>
                    <a:t>TRAINING</a:t>
                  </a:r>
                </a:p>
              </p:txBody>
            </p:sp>
          </p:grpSp>
        </p:grpSp>
        <p:pic>
          <p:nvPicPr>
            <p:cNvPr id="2050" name="Picture 2" descr="https://image.flaticon.com/icons/png/128/993/99371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647" y="1348739"/>
              <a:ext cx="365760" cy="3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516707" y="891540"/>
            <a:ext cx="1737360" cy="1737360"/>
            <a:chOff x="5516707" y="891540"/>
            <a:chExt cx="1737360" cy="1737360"/>
          </a:xfrm>
        </p:grpSpPr>
        <p:grpSp>
          <p:nvGrpSpPr>
            <p:cNvPr id="16" name="Group 15"/>
            <p:cNvGrpSpPr/>
            <p:nvPr/>
          </p:nvGrpSpPr>
          <p:grpSpPr>
            <a:xfrm>
              <a:off x="5516707" y="891540"/>
              <a:ext cx="1737360" cy="1737360"/>
              <a:chOff x="3276600" y="914400"/>
              <a:chExt cx="1618488" cy="161848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276600" y="914400"/>
                <a:ext cx="1618488" cy="1618488"/>
              </a:xfrm>
              <a:prstGeom prst="ellipse">
                <a:avLst/>
              </a:prstGeom>
              <a:solidFill>
                <a:srgbClr val="00ABC2"/>
              </a:solidFill>
              <a:ln w="25400" cap="flat" cmpd="sng" algn="ctr">
                <a:noFill/>
                <a:prstDash val="solid"/>
              </a:ln>
              <a:effectLst>
                <a:outerShdw blurRad="165100" dist="889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81828" y="1034142"/>
                <a:ext cx="1389888" cy="1389888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92907" y="1534476"/>
              <a:ext cx="1524000" cy="881064"/>
              <a:chOff x="1295400" y="1633536"/>
              <a:chExt cx="1524000" cy="88106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404936" y="1905000"/>
                <a:ext cx="1371600" cy="609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lang="en-US" sz="800" b="1" kern="0" dirty="0">
                    <a:solidFill>
                      <a:srgbClr val="4BACC6">
                        <a:lumMod val="50000"/>
                      </a:srgbClr>
                    </a:solidFill>
                    <a:latin typeface="+mj-lt"/>
                    <a:ea typeface="SimSun" pitchFamily="2" charset="-122"/>
                  </a:rPr>
                  <a:t>Supervisor performs the evaluation of the training after the training and keep with </a:t>
                </a:r>
                <a:r>
                  <a:rPr lang="en-US" sz="800" b="1" kern="0" dirty="0" smtClean="0">
                    <a:solidFill>
                      <a:srgbClr val="4BACC6">
                        <a:lumMod val="50000"/>
                      </a:srgbClr>
                    </a:solidFill>
                    <a:latin typeface="+mj-lt"/>
                    <a:ea typeface="SimSun" pitchFamily="2" charset="-122"/>
                  </a:rPr>
                  <a:t>related </a:t>
                </a:r>
                <a:r>
                  <a:rPr lang="en-US" sz="800" b="1" kern="0" dirty="0">
                    <a:solidFill>
                      <a:srgbClr val="4BACC6">
                        <a:lumMod val="50000"/>
                      </a:srgbClr>
                    </a:solidFill>
                    <a:latin typeface="+mj-lt"/>
                    <a:ea typeface="SimSun" pitchFamily="2" charset="-122"/>
                  </a:rPr>
                  <a:t>section</a:t>
                </a:r>
                <a:endPara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SimSun" pitchFamily="2" charset="-122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295400" y="1633536"/>
                <a:ext cx="1524000" cy="3048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  <a:ea typeface="SimSun" pitchFamily="2" charset="-122"/>
                    <a:cs typeface="+mn-cs"/>
                  </a:rPr>
                  <a:t>EVALUATION</a:t>
                </a:r>
              </a:p>
            </p:txBody>
          </p:sp>
        </p:grpSp>
        <p:pic>
          <p:nvPicPr>
            <p:cNvPr id="2054" name="Picture 6" descr="https://image.flaticon.com/icons/png/128/1686/168692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521" y="1047848"/>
              <a:ext cx="640079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8259907" y="2567940"/>
            <a:ext cx="1737360" cy="1737360"/>
            <a:chOff x="8259907" y="2567940"/>
            <a:chExt cx="1737360" cy="1737360"/>
          </a:xfrm>
        </p:grpSpPr>
        <p:grpSp>
          <p:nvGrpSpPr>
            <p:cNvPr id="17" name="Group 16"/>
            <p:cNvGrpSpPr/>
            <p:nvPr/>
          </p:nvGrpSpPr>
          <p:grpSpPr>
            <a:xfrm>
              <a:off x="8259907" y="2567940"/>
              <a:ext cx="1737360" cy="1737360"/>
              <a:chOff x="5791200" y="2514600"/>
              <a:chExt cx="1618488" cy="1618488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791200" y="2514600"/>
                <a:ext cx="1618488" cy="1618488"/>
              </a:xfrm>
              <a:prstGeom prst="ellipse">
                <a:avLst/>
              </a:prstGeom>
              <a:solidFill>
                <a:srgbClr val="FECA02"/>
              </a:solidFill>
              <a:ln w="25400" cap="flat" cmpd="sng" algn="ctr">
                <a:noFill/>
                <a:prstDash val="solid"/>
              </a:ln>
              <a:effectLst>
                <a:outerShdw blurRad="165100" dist="889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910942" y="2624447"/>
                <a:ext cx="1389888" cy="1389888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412307" y="3234692"/>
              <a:ext cx="1524000" cy="852488"/>
              <a:chOff x="1295400" y="1733552"/>
              <a:chExt cx="1524000" cy="85248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447800" y="1976440"/>
                <a:ext cx="1219200" cy="609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lang="en-US" sz="900" b="1" kern="0" dirty="0">
                    <a:solidFill>
                      <a:srgbClr val="4BACC6">
                        <a:lumMod val="50000"/>
                      </a:srgbClr>
                    </a:solidFill>
                    <a:latin typeface="+mj-lt"/>
                    <a:ea typeface="SimSun" pitchFamily="2" charset="-122"/>
                  </a:rPr>
                  <a:t>Supervisor record training and keep with related section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SimSun" pitchFamily="2" charset="-122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95400" y="1733552"/>
                <a:ext cx="1524000" cy="3048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SimSun" pitchFamily="2" charset="-122"/>
                    <a:cs typeface="+mn-cs"/>
                  </a:rPr>
                  <a:t>HISTORY</a:t>
                </a:r>
              </a:p>
            </p:txBody>
          </p:sp>
        </p:grpSp>
        <p:pic>
          <p:nvPicPr>
            <p:cNvPr id="2056" name="Picture 8" descr="https://image.flaticon.com/icons/png/128/1631/163167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201" y="2695415"/>
              <a:ext cx="548639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6050107" y="4168140"/>
            <a:ext cx="1737360" cy="1737360"/>
            <a:chOff x="6050107" y="4168140"/>
            <a:chExt cx="1737360" cy="1737360"/>
          </a:xfrm>
        </p:grpSpPr>
        <p:grpSp>
          <p:nvGrpSpPr>
            <p:cNvPr id="18" name="Group 17"/>
            <p:cNvGrpSpPr/>
            <p:nvPr/>
          </p:nvGrpSpPr>
          <p:grpSpPr>
            <a:xfrm>
              <a:off x="6050107" y="4168140"/>
              <a:ext cx="1737360" cy="1737360"/>
              <a:chOff x="4419600" y="4114800"/>
              <a:chExt cx="1618488" cy="161848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419600" y="4114800"/>
                <a:ext cx="1618488" cy="1618488"/>
              </a:xfrm>
              <a:prstGeom prst="ellipse">
                <a:avLst/>
              </a:prstGeom>
              <a:solidFill>
                <a:srgbClr val="FF6803"/>
              </a:solidFill>
              <a:ln w="25400" cap="flat" cmpd="sng" algn="ctr">
                <a:noFill/>
                <a:prstDash val="solid"/>
              </a:ln>
              <a:effectLst>
                <a:outerShdw blurRad="165100" dist="889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524828" y="4223658"/>
                <a:ext cx="1389888" cy="1389888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37639" y="4777740"/>
              <a:ext cx="1588868" cy="894400"/>
              <a:chOff x="1306732" y="1676400"/>
              <a:chExt cx="1588868" cy="89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59013" y="1961200"/>
                <a:ext cx="1536587" cy="609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lang="en-US" sz="900" b="1" kern="0" dirty="0">
                    <a:solidFill>
                      <a:srgbClr val="4BACC6">
                        <a:lumMod val="50000"/>
                      </a:srgbClr>
                    </a:solidFill>
                    <a:latin typeface="+mj-lt"/>
                    <a:ea typeface="SimSun" pitchFamily="2" charset="-122"/>
                  </a:rPr>
                  <a:t>Supervisor prepare skill map with in 30 days and keep with related section </a:t>
                </a:r>
                <a:endPara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SimSun" pitchFamily="2" charset="-122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306732" y="1676400"/>
                <a:ext cx="1524000" cy="3048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+mj-lt"/>
                    <a:ea typeface="SimSun" pitchFamily="2" charset="-122"/>
                    <a:cs typeface="+mn-cs"/>
                  </a:rPr>
                  <a:t>SKILL MAP</a:t>
                </a:r>
              </a:p>
            </p:txBody>
          </p:sp>
        </p:grpSp>
        <p:pic>
          <p:nvPicPr>
            <p:cNvPr id="2058" name="Picture 10" descr="Ingenuity premium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988" y="4304348"/>
              <a:ext cx="548639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3764107" y="4625340"/>
            <a:ext cx="1737360" cy="1737360"/>
            <a:chOff x="3764107" y="4625340"/>
            <a:chExt cx="1737360" cy="1737360"/>
          </a:xfrm>
        </p:grpSpPr>
        <p:grpSp>
          <p:nvGrpSpPr>
            <p:cNvPr id="19" name="Group 18"/>
            <p:cNvGrpSpPr/>
            <p:nvPr/>
          </p:nvGrpSpPr>
          <p:grpSpPr>
            <a:xfrm>
              <a:off x="3764107" y="4625340"/>
              <a:ext cx="1737360" cy="1737360"/>
              <a:chOff x="2667000" y="4419600"/>
              <a:chExt cx="1618488" cy="161848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667000" y="4419600"/>
                <a:ext cx="1618488" cy="1618488"/>
              </a:xfrm>
              <a:prstGeom prst="ellipse">
                <a:avLst/>
              </a:prstGeom>
              <a:solidFill>
                <a:srgbClr val="05AB86"/>
              </a:solidFill>
              <a:ln w="25400" cap="flat" cmpd="sng" algn="ctr">
                <a:noFill/>
                <a:prstDash val="solid"/>
              </a:ln>
              <a:effectLst>
                <a:outerShdw blurRad="165100" dist="889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775858" y="4528458"/>
                <a:ext cx="1389888" cy="1389888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165100" dist="889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869209" y="5377820"/>
              <a:ext cx="1524000" cy="752472"/>
              <a:chOff x="1248102" y="1762128"/>
              <a:chExt cx="1524000" cy="75247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418898" y="1905000"/>
                <a:ext cx="1219200" cy="609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lang="en-US" sz="900" b="1" kern="0" dirty="0">
                    <a:solidFill>
                      <a:srgbClr val="4BACC6">
                        <a:lumMod val="50000"/>
                      </a:srgbClr>
                    </a:solidFill>
                    <a:latin typeface="+mj-lt"/>
                    <a:ea typeface="SimSun" pitchFamily="2" charset="-122"/>
                  </a:rPr>
                  <a:t>Keep with related section 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48102" y="1762128"/>
                <a:ext cx="1524000" cy="3048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+mj-lt"/>
                    <a:ea typeface="SimSun" pitchFamily="2" charset="-122"/>
                    <a:cs typeface="+mn-cs"/>
                  </a:rPr>
                  <a:t>KEEPING</a:t>
                </a:r>
              </a:p>
            </p:txBody>
          </p:sp>
        </p:grpSp>
        <p:pic>
          <p:nvPicPr>
            <p:cNvPr id="2060" name="Picture 12" descr="https://thumb1.shutterstock.com/thumb_large/290671/42179965/stock-vector-vector-illustration-of-icon-isolated-in-a-modern-style-depicting-a-hand-holding-a-document-42179965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8" t="20000" r="25349" b="18000"/>
            <a:stretch/>
          </p:blipFill>
          <p:spPr bwMode="auto">
            <a:xfrm>
              <a:off x="4368947" y="4811982"/>
              <a:ext cx="548640" cy="52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06822" y="309960"/>
            <a:ext cx="1695905" cy="163730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2342227"/>
            <a:ext cx="1338872" cy="1292607"/>
          </a:xfrm>
          <a:prstGeom prst="ellipse">
            <a:avLst/>
          </a:prstGeom>
          <a:solidFill>
            <a:srgbClr val="BF95DF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09706" y="1480489"/>
            <a:ext cx="1160356" cy="1120260"/>
          </a:xfrm>
          <a:prstGeom prst="ellipse">
            <a:avLst/>
          </a:prstGeom>
          <a:solidFill>
            <a:srgbClr val="FFD347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52635" y="4712007"/>
            <a:ext cx="1517388" cy="1464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67472" y="1839546"/>
            <a:ext cx="3213293" cy="31022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77800" dist="1397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2982" y="2414038"/>
            <a:ext cx="981839" cy="9479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72418" y="3060342"/>
            <a:ext cx="624807" cy="6032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88144" y="1624112"/>
            <a:ext cx="3213293" cy="31022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90500" dist="165100" dir="13500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HUMAN RESOURCE STANDARD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01457" y="2304867"/>
            <a:ext cx="624807" cy="6032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3654" y="3778457"/>
            <a:ext cx="2231453" cy="21543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90500" dist="177800" dir="13500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https://image.flaticon.com/icons/png/128/1087/10878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45" y="481972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Find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image.flaticon.com/icons/png/128/645/6457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1" y="43322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5333" l="10000" r="90000">
                        <a14:foregroundMark x1="32000" y1="26667" x2="32000" y2="2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8722" y="390197"/>
            <a:ext cx="1428750" cy="142875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585281" y="539758"/>
            <a:ext cx="1517388" cy="1464955"/>
          </a:xfrm>
          <a:prstGeom prst="ellipse">
            <a:avLst/>
          </a:prstGeom>
          <a:solidFill>
            <a:srgbClr val="67C7D0"/>
          </a:solidFill>
          <a:ln>
            <a:noFill/>
          </a:ln>
          <a:effectLst>
            <a:outerShdw blurRad="190500" dist="114300" dir="18900000" algn="b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10000" r="92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770" y="676119"/>
            <a:ext cx="1428750" cy="14287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76820" y="359681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outerShdw blurRad="190500" dist="190500" dir="10800000" algn="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 rot="20790065">
            <a:off x="7914605" y="3485052"/>
            <a:ext cx="1001109" cy="1575024"/>
            <a:chOff x="9910917" y="4959675"/>
            <a:chExt cx="943897" cy="1529615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 rot="18621040">
              <a:off x="9660195" y="5294670"/>
              <a:ext cx="1445342" cy="943897"/>
            </a:xfrm>
            <a:prstGeom prst="rect">
              <a:avLst/>
            </a:prstGeom>
            <a:grpFill/>
            <a:ln>
              <a:noFill/>
            </a:ln>
            <a:effectLst>
              <a:outerShdw blurRad="228600" dist="190500" dir="10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 rot="7830489">
              <a:off x="9536511" y="5362044"/>
              <a:ext cx="1471506" cy="666767"/>
            </a:xfrm>
            <a:prstGeom prst="triangle">
              <a:avLst>
                <a:gd name="adj" fmla="val 43369"/>
              </a:avLst>
            </a:prstGeom>
            <a:grpFill/>
            <a:ln w="28575">
              <a:noFill/>
            </a:ln>
            <a:effectLst>
              <a:outerShdw blurRad="63500" sx="120000" sy="12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49959" y="3087729"/>
            <a:ext cx="943897" cy="1295256"/>
            <a:chOff x="9910917" y="4812707"/>
            <a:chExt cx="943897" cy="1676583"/>
          </a:xfrm>
          <a:solidFill>
            <a:srgbClr val="B2C3E5"/>
          </a:solidFill>
        </p:grpSpPr>
        <p:sp>
          <p:nvSpPr>
            <p:cNvPr id="43" name="Rectangle 42"/>
            <p:cNvSpPr/>
            <p:nvPr/>
          </p:nvSpPr>
          <p:spPr>
            <a:xfrm rot="18621040">
              <a:off x="9660195" y="5294670"/>
              <a:ext cx="1445342" cy="943897"/>
            </a:xfrm>
            <a:prstGeom prst="rect">
              <a:avLst/>
            </a:prstGeom>
            <a:grpFill/>
            <a:ln>
              <a:noFill/>
            </a:ln>
            <a:effectLst>
              <a:outerShdw blurRad="228600" dist="190500" dir="10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7830489">
              <a:off x="9442655" y="5343794"/>
              <a:ext cx="1503027" cy="440854"/>
            </a:xfrm>
            <a:prstGeom prst="triangle">
              <a:avLst>
                <a:gd name="adj" fmla="val 43327"/>
              </a:avLst>
            </a:prstGeom>
            <a:grpFill/>
            <a:ln w="28575">
              <a:noFill/>
            </a:ln>
            <a:effectLst>
              <a:outerShdw blurRad="63500" sx="117000" sy="11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2944460">
            <a:off x="10240021" y="4491370"/>
            <a:ext cx="943897" cy="1295256"/>
            <a:chOff x="9910917" y="4812707"/>
            <a:chExt cx="943897" cy="1676583"/>
          </a:xfrm>
          <a:solidFill>
            <a:srgbClr val="FF0000"/>
          </a:solidFill>
        </p:grpSpPr>
        <p:sp>
          <p:nvSpPr>
            <p:cNvPr id="41" name="Rectangle 40"/>
            <p:cNvSpPr/>
            <p:nvPr/>
          </p:nvSpPr>
          <p:spPr>
            <a:xfrm rot="18621040">
              <a:off x="9660195" y="5294670"/>
              <a:ext cx="1445342" cy="943897"/>
            </a:xfrm>
            <a:prstGeom prst="rect">
              <a:avLst/>
            </a:prstGeom>
            <a:grpFill/>
            <a:ln>
              <a:noFill/>
            </a:ln>
            <a:effectLst>
              <a:outerShdw blurRad="228600" dist="190500" dir="10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7830489">
              <a:off x="9442655" y="5343794"/>
              <a:ext cx="1503027" cy="440854"/>
            </a:xfrm>
            <a:prstGeom prst="triangle">
              <a:avLst>
                <a:gd name="adj" fmla="val 43327"/>
              </a:avLst>
            </a:prstGeom>
            <a:grpFill/>
            <a:ln w="28575">
              <a:noFill/>
            </a:ln>
            <a:effectLst>
              <a:outerShdw blurRad="50800" dist="38100" dir="5400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2937046">
            <a:off x="9925621" y="3681252"/>
            <a:ext cx="943897" cy="1295256"/>
            <a:chOff x="9910917" y="4812707"/>
            <a:chExt cx="943897" cy="167658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9" name="Rectangle 38"/>
            <p:cNvSpPr/>
            <p:nvPr/>
          </p:nvSpPr>
          <p:spPr>
            <a:xfrm rot="18621040">
              <a:off x="9660195" y="5294670"/>
              <a:ext cx="1445342" cy="943897"/>
            </a:xfrm>
            <a:prstGeom prst="rect">
              <a:avLst/>
            </a:prstGeom>
            <a:grpFill/>
            <a:ln>
              <a:noFill/>
            </a:ln>
            <a:effectLst>
              <a:outerShdw blurRad="228600" dist="190500" dir="10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7830489">
              <a:off x="9442655" y="5343794"/>
              <a:ext cx="1503027" cy="440854"/>
            </a:xfrm>
            <a:prstGeom prst="triangle">
              <a:avLst>
                <a:gd name="adj" fmla="val 43327"/>
              </a:avLst>
            </a:prstGeom>
            <a:grpFill/>
            <a:ln w="28575">
              <a:noFill/>
            </a:ln>
            <a:effectLst>
              <a:outerShdw blurRad="50800" dist="38100" dir="4080000" algn="t" rotWithShape="0">
                <a:prstClr val="black">
                  <a:alpha val="9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882332">
            <a:off x="8672981" y="4378487"/>
            <a:ext cx="943897" cy="1463525"/>
            <a:chOff x="9910917" y="5025765"/>
            <a:chExt cx="943897" cy="1463525"/>
          </a:xfrm>
          <a:solidFill>
            <a:srgbClr val="00B050"/>
          </a:solidFill>
        </p:grpSpPr>
        <p:sp>
          <p:nvSpPr>
            <p:cNvPr id="37" name="Rectangle 36"/>
            <p:cNvSpPr/>
            <p:nvPr/>
          </p:nvSpPr>
          <p:spPr>
            <a:xfrm rot="18621040">
              <a:off x="9660195" y="5294670"/>
              <a:ext cx="1445342" cy="943897"/>
            </a:xfrm>
            <a:prstGeom prst="rect">
              <a:avLst/>
            </a:prstGeom>
            <a:grpFill/>
            <a:ln>
              <a:noFill/>
            </a:ln>
            <a:effectLst>
              <a:outerShdw blurRad="228600" dist="190500" dir="10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7830489">
              <a:off x="9591832" y="5366345"/>
              <a:ext cx="1347928" cy="666767"/>
            </a:xfrm>
            <a:prstGeom prst="triangle">
              <a:avLst>
                <a:gd name="adj" fmla="val 43369"/>
              </a:avLst>
            </a:prstGeom>
            <a:grpFill/>
            <a:ln w="28575">
              <a:noFill/>
            </a:ln>
            <a:effectLst>
              <a:outerShdw blurRad="63500" sx="114000" sy="11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7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27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966400" y="228069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Training Annual Plan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724303" y="4368583"/>
            <a:ext cx="2803320" cy="2107571"/>
            <a:chOff x="4551813" y="3865499"/>
            <a:chExt cx="2803320" cy="2107571"/>
          </a:xfrm>
        </p:grpSpPr>
        <p:grpSp>
          <p:nvGrpSpPr>
            <p:cNvPr id="37" name="Group 36"/>
            <p:cNvGrpSpPr/>
            <p:nvPr/>
          </p:nvGrpSpPr>
          <p:grpSpPr>
            <a:xfrm>
              <a:off x="4551813" y="3865499"/>
              <a:ext cx="2803320" cy="2107571"/>
              <a:chOff x="6691312" y="4156046"/>
              <a:chExt cx="2803320" cy="210757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691312" y="4306229"/>
                <a:ext cx="2643187" cy="1728788"/>
                <a:chOff x="357188" y="542925"/>
                <a:chExt cx="2643187" cy="1728788"/>
              </a:xfrm>
            </p:grpSpPr>
            <p:sp>
              <p:nvSpPr>
                <p:cNvPr id="16" name="Rounded Rectangular Callout 15"/>
                <p:cNvSpPr/>
                <p:nvPr/>
              </p:nvSpPr>
              <p:spPr>
                <a:xfrm>
                  <a:off x="357188" y="542925"/>
                  <a:ext cx="2643187" cy="1728788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rgbClr val="27A3BD"/>
                </a:solidFill>
                <a:ln>
                  <a:noFill/>
                </a:ln>
                <a:effectLst>
                  <a:outerShdw blurRad="241300" dist="190500" dir="13500000" algn="b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ounded Rectangular Callout 16"/>
                <p:cNvSpPr/>
                <p:nvPr/>
              </p:nvSpPr>
              <p:spPr>
                <a:xfrm>
                  <a:off x="457204" y="614365"/>
                  <a:ext cx="2468880" cy="1554480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chemeClr val="bg1">
                    <a:alpha val="98000"/>
                  </a:schemeClr>
                </a:solidFill>
                <a:ln>
                  <a:noFill/>
                </a:ln>
                <a:effectLst>
                  <a:outerShdw blurRad="228600" dist="190500" dir="18900000" algn="bl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785859" y="5806417"/>
                <a:ext cx="640080" cy="457200"/>
                <a:chOff x="357188" y="542925"/>
                <a:chExt cx="2643187" cy="1728788"/>
              </a:xfrm>
            </p:grpSpPr>
            <p:sp>
              <p:nvSpPr>
                <p:cNvPr id="19" name="Rounded Rectangular Callout 18"/>
                <p:cNvSpPr/>
                <p:nvPr/>
              </p:nvSpPr>
              <p:spPr>
                <a:xfrm>
                  <a:off x="357188" y="542925"/>
                  <a:ext cx="2643187" cy="1728788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241300" dist="190500" dir="13500000" algn="b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ular Callout 19"/>
                <p:cNvSpPr/>
                <p:nvPr/>
              </p:nvSpPr>
              <p:spPr>
                <a:xfrm>
                  <a:off x="457204" y="542925"/>
                  <a:ext cx="2468878" cy="1625919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chemeClr val="bg1">
                    <a:alpha val="98000"/>
                  </a:schemeClr>
                </a:solidFill>
                <a:ln>
                  <a:noFill/>
                </a:ln>
                <a:effectLst>
                  <a:outerShdw blurRad="228600" dist="190500" dir="18900000" algn="bl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ounded Rectangular Callout 30"/>
              <p:cNvSpPr/>
              <p:nvPr/>
            </p:nvSpPr>
            <p:spPr>
              <a:xfrm>
                <a:off x="8893990" y="4156046"/>
                <a:ext cx="600642" cy="480085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rgbClr val="2797AD"/>
              </a:solidFill>
              <a:ln>
                <a:noFill/>
              </a:ln>
              <a:effectLst>
                <a:outerShdw blurRad="228600" dist="190500" dir="18900000" algn="bl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729407" y="4608182"/>
              <a:ext cx="23655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Sent Training Needs </a:t>
              </a:r>
              <a:r>
                <a:rPr lang="en-US" dirty="0" smtClean="0"/>
                <a:t>Survey</a:t>
              </a:r>
            </a:p>
            <a:p>
              <a:pPr algn="ctr"/>
              <a:r>
                <a:rPr lang="en-US" dirty="0" smtClean="0"/>
                <a:t>With in October</a:t>
              </a:r>
              <a:endParaRPr lang="en-US" dirty="0"/>
            </a:p>
          </p:txBody>
        </p:sp>
        <p:pic>
          <p:nvPicPr>
            <p:cNvPr id="1030" name="Picture 6" descr="https://image.flaticon.com/icons/png/128/1334/13345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790" y="4095192"/>
              <a:ext cx="548639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2345" y="3273828"/>
            <a:ext cx="2950131" cy="1973577"/>
            <a:chOff x="157823" y="3865500"/>
            <a:chExt cx="2950131" cy="1973577"/>
          </a:xfrm>
        </p:grpSpPr>
        <p:grpSp>
          <p:nvGrpSpPr>
            <p:cNvPr id="35" name="Group 34"/>
            <p:cNvGrpSpPr/>
            <p:nvPr/>
          </p:nvGrpSpPr>
          <p:grpSpPr>
            <a:xfrm>
              <a:off x="157823" y="3865500"/>
              <a:ext cx="2826463" cy="1792338"/>
              <a:chOff x="773514" y="3019750"/>
              <a:chExt cx="2341161" cy="164726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11555" y="3203971"/>
                <a:ext cx="2103120" cy="1463040"/>
                <a:chOff x="357188" y="542925"/>
                <a:chExt cx="2643187" cy="1728788"/>
              </a:xfrm>
            </p:grpSpPr>
            <p:sp>
              <p:nvSpPr>
                <p:cNvPr id="7" name="Rounded Rectangular Callout 6"/>
                <p:cNvSpPr/>
                <p:nvPr/>
              </p:nvSpPr>
              <p:spPr>
                <a:xfrm>
                  <a:off x="357188" y="542925"/>
                  <a:ext cx="2643187" cy="1728788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rgbClr val="7A519F"/>
                </a:solidFill>
                <a:ln>
                  <a:noFill/>
                </a:ln>
                <a:effectLst>
                  <a:outerShdw blurRad="241300" dist="190500" dir="13500000" algn="b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ounded Rectangular Callout 7"/>
                <p:cNvSpPr/>
                <p:nvPr/>
              </p:nvSpPr>
              <p:spPr>
                <a:xfrm>
                  <a:off x="457204" y="614365"/>
                  <a:ext cx="2468880" cy="1554480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chemeClr val="bg1">
                    <a:alpha val="98000"/>
                  </a:schemeClr>
                </a:solidFill>
                <a:ln>
                  <a:noFill/>
                </a:ln>
                <a:effectLst>
                  <a:outerShdw blurRad="228600" dist="190500" dir="18900000" algn="bl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ounded Rectangular Callout 28"/>
              <p:cNvSpPr/>
              <p:nvPr/>
            </p:nvSpPr>
            <p:spPr>
              <a:xfrm>
                <a:off x="773514" y="3019750"/>
                <a:ext cx="600642" cy="480085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rgbClr val="79509E"/>
              </a:solidFill>
              <a:ln>
                <a:noFill/>
              </a:ln>
              <a:effectLst>
                <a:outerShdw blurRad="228600" dist="190500" dir="18900000" algn="bl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467874" y="5381877"/>
              <a:ext cx="640080" cy="457200"/>
              <a:chOff x="357188" y="542925"/>
              <a:chExt cx="2643187" cy="1728788"/>
            </a:xfrm>
          </p:grpSpPr>
          <p:sp>
            <p:nvSpPr>
              <p:cNvPr id="25" name="Rounded Rectangular Callout 24"/>
              <p:cNvSpPr/>
              <p:nvPr/>
            </p:nvSpPr>
            <p:spPr>
              <a:xfrm>
                <a:off x="357188" y="542925"/>
                <a:ext cx="2643187" cy="1728788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41300" dist="190500" dir="13500000" algn="b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ular Callout 25"/>
              <p:cNvSpPr/>
              <p:nvPr/>
            </p:nvSpPr>
            <p:spPr>
              <a:xfrm>
                <a:off x="457204" y="614365"/>
                <a:ext cx="2468880" cy="1554480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chemeClr val="bg1">
                  <a:alpha val="98000"/>
                </a:schemeClr>
              </a:solidFill>
              <a:ln>
                <a:noFill/>
              </a:ln>
              <a:effectLst>
                <a:outerShdw blurRad="228600" dist="190500" dir="18900000" algn="bl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93526" y="4775589"/>
              <a:ext cx="1988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Communication </a:t>
              </a:r>
              <a:endParaRPr lang="en-US" dirty="0"/>
            </a:p>
          </p:txBody>
        </p:sp>
        <p:pic>
          <p:nvPicPr>
            <p:cNvPr id="1034" name="Picture 10" descr="https://image.flaticon.com/icons/png/128/1687/168770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965" y="4173858"/>
              <a:ext cx="640080" cy="64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203858" y="204928"/>
            <a:ext cx="2643187" cy="1986416"/>
            <a:chOff x="162737" y="379571"/>
            <a:chExt cx="2643187" cy="1986416"/>
          </a:xfrm>
        </p:grpSpPr>
        <p:grpSp>
          <p:nvGrpSpPr>
            <p:cNvPr id="5" name="Group 4"/>
            <p:cNvGrpSpPr/>
            <p:nvPr/>
          </p:nvGrpSpPr>
          <p:grpSpPr>
            <a:xfrm>
              <a:off x="162737" y="637199"/>
              <a:ext cx="2643187" cy="1728788"/>
              <a:chOff x="357188" y="542925"/>
              <a:chExt cx="2643187" cy="1728788"/>
            </a:xfrm>
          </p:grpSpPr>
          <p:sp>
            <p:nvSpPr>
              <p:cNvPr id="3" name="Rounded Rectangular Callout 2"/>
              <p:cNvSpPr/>
              <p:nvPr/>
            </p:nvSpPr>
            <p:spPr>
              <a:xfrm>
                <a:off x="357188" y="542925"/>
                <a:ext cx="2643187" cy="1728788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rgbClr val="F5C618"/>
              </a:solidFill>
              <a:ln>
                <a:noFill/>
              </a:ln>
              <a:effectLst>
                <a:outerShdw blurRad="241300" dist="190500" dir="13500000" algn="b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ular Callout 3"/>
              <p:cNvSpPr/>
              <p:nvPr/>
            </p:nvSpPr>
            <p:spPr>
              <a:xfrm>
                <a:off x="457204" y="614365"/>
                <a:ext cx="2468880" cy="1554480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chemeClr val="bg1">
                  <a:alpha val="98000"/>
                </a:schemeClr>
              </a:solidFill>
              <a:ln>
                <a:noFill/>
              </a:ln>
              <a:effectLst>
                <a:outerShdw blurRad="228600" dist="190500" dir="18900000" algn="bl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ular Callout 32"/>
            <p:cNvSpPr/>
            <p:nvPr/>
          </p:nvSpPr>
          <p:spPr>
            <a:xfrm>
              <a:off x="175395" y="379571"/>
              <a:ext cx="600642" cy="480085"/>
            </a:xfrm>
            <a:prstGeom prst="wedgeRoundRectCallout">
              <a:avLst>
                <a:gd name="adj1" fmla="val -33078"/>
                <a:gd name="adj2" fmla="val 84187"/>
                <a:gd name="adj3" fmla="val 16667"/>
              </a:avLst>
            </a:prstGeom>
            <a:solidFill>
              <a:srgbClr val="F7C518"/>
            </a:solidFill>
            <a:ln>
              <a:noFill/>
            </a:ln>
            <a:effectLst>
              <a:outerShdw blurRad="228600" dist="190500" dir="18900000" algn="b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2753" y="1320235"/>
              <a:ext cx="24536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Present training </a:t>
              </a:r>
              <a:endParaRPr lang="en-US" dirty="0" smtClean="0"/>
            </a:p>
            <a:p>
              <a:pPr algn="ctr"/>
              <a:r>
                <a:rPr lang="en-US" dirty="0" smtClean="0"/>
                <a:t>plan </a:t>
              </a:r>
              <a:r>
                <a:rPr lang="en-US" dirty="0"/>
                <a:t>to </a:t>
              </a:r>
              <a:r>
                <a:rPr lang="en-US" dirty="0" smtClean="0"/>
                <a:t>president with in December </a:t>
              </a:r>
              <a:endParaRPr lang="en-US" dirty="0"/>
            </a:p>
          </p:txBody>
        </p:sp>
        <p:pic>
          <p:nvPicPr>
            <p:cNvPr id="1038" name="Picture 14" descr="https://image.flaticon.com/icons/png/128/1402/140214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48" y="706466"/>
              <a:ext cx="640079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3916556" y="1529664"/>
            <a:ext cx="3419899" cy="2165987"/>
            <a:chOff x="2267190" y="1984528"/>
            <a:chExt cx="3419899" cy="2165987"/>
          </a:xfrm>
        </p:grpSpPr>
        <p:grpSp>
          <p:nvGrpSpPr>
            <p:cNvPr id="36" name="Group 35"/>
            <p:cNvGrpSpPr/>
            <p:nvPr/>
          </p:nvGrpSpPr>
          <p:grpSpPr>
            <a:xfrm>
              <a:off x="2267190" y="2421727"/>
              <a:ext cx="3301841" cy="1728788"/>
              <a:chOff x="3114675" y="2191690"/>
              <a:chExt cx="3301841" cy="172878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114675" y="2537440"/>
                <a:ext cx="914400" cy="640080"/>
                <a:chOff x="357188" y="542925"/>
                <a:chExt cx="2643187" cy="1728788"/>
              </a:xfrm>
            </p:grpSpPr>
            <p:sp>
              <p:nvSpPr>
                <p:cNvPr id="22" name="Rounded Rectangular Callout 21"/>
                <p:cNvSpPr/>
                <p:nvPr/>
              </p:nvSpPr>
              <p:spPr>
                <a:xfrm>
                  <a:off x="357188" y="542925"/>
                  <a:ext cx="2643187" cy="1728788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241300" dist="190500" dir="13500000" algn="b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ular Callout 22"/>
                <p:cNvSpPr/>
                <p:nvPr/>
              </p:nvSpPr>
              <p:spPr>
                <a:xfrm>
                  <a:off x="457204" y="614365"/>
                  <a:ext cx="2468880" cy="1554480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chemeClr val="bg1">
                    <a:alpha val="98000"/>
                  </a:schemeClr>
                </a:solidFill>
                <a:ln>
                  <a:noFill/>
                </a:ln>
                <a:effectLst>
                  <a:outerShdw blurRad="228600" dist="190500" dir="18900000" algn="bl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773329" y="2191690"/>
                <a:ext cx="2643187" cy="1728788"/>
                <a:chOff x="357188" y="542925"/>
                <a:chExt cx="2643187" cy="1728788"/>
              </a:xfrm>
            </p:grpSpPr>
            <p:sp>
              <p:nvSpPr>
                <p:cNvPr id="13" name="Rounded Rectangular Callout 12"/>
                <p:cNvSpPr/>
                <p:nvPr/>
              </p:nvSpPr>
              <p:spPr>
                <a:xfrm>
                  <a:off x="357188" y="542925"/>
                  <a:ext cx="2643187" cy="1728788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rgbClr val="B43586"/>
                </a:solidFill>
                <a:ln>
                  <a:noFill/>
                </a:ln>
                <a:effectLst>
                  <a:outerShdw blurRad="241300" dist="190500" dir="13500000" algn="b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ular Callout 13"/>
                <p:cNvSpPr/>
                <p:nvPr/>
              </p:nvSpPr>
              <p:spPr>
                <a:xfrm>
                  <a:off x="457204" y="614365"/>
                  <a:ext cx="2468880" cy="1554480"/>
                </a:xfrm>
                <a:prstGeom prst="wedgeRoundRectCallout">
                  <a:avLst>
                    <a:gd name="adj1" fmla="val -33078"/>
                    <a:gd name="adj2" fmla="val 84187"/>
                    <a:gd name="adj3" fmla="val 16667"/>
                  </a:avLst>
                </a:prstGeom>
                <a:solidFill>
                  <a:schemeClr val="bg1">
                    <a:alpha val="98000"/>
                  </a:schemeClr>
                </a:solidFill>
                <a:ln>
                  <a:noFill/>
                </a:ln>
                <a:effectLst>
                  <a:outerShdw blurRad="228600" dist="190500" dir="18900000" algn="bl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3068934" y="3002278"/>
              <a:ext cx="22461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Specify training </a:t>
              </a:r>
              <a:endParaRPr lang="en-US" dirty="0" smtClean="0"/>
            </a:p>
            <a:p>
              <a:pPr algn="ctr"/>
              <a:r>
                <a:rPr lang="en-US" dirty="0" smtClean="0"/>
                <a:t>need annual</a:t>
              </a:r>
            </a:p>
            <a:p>
              <a:pPr algn="ctr"/>
              <a:r>
                <a:rPr lang="en-US" dirty="0" smtClean="0"/>
                <a:t>With in November </a:t>
              </a:r>
              <a:endParaRPr lang="en-US" dirty="0"/>
            </a:p>
          </p:txBody>
        </p:sp>
        <p:pic>
          <p:nvPicPr>
            <p:cNvPr id="1028" name="Picture 4" descr="https://image.flaticon.com/icons/png/128/1087/10878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679" y="2477624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ular Callout 31"/>
            <p:cNvSpPr/>
            <p:nvPr/>
          </p:nvSpPr>
          <p:spPr>
            <a:xfrm>
              <a:off x="5086447" y="1984528"/>
              <a:ext cx="600642" cy="480085"/>
            </a:xfrm>
            <a:prstGeom prst="wedgeRoundRectCallout">
              <a:avLst>
                <a:gd name="adj1" fmla="val -33078"/>
                <a:gd name="adj2" fmla="val 84187"/>
                <a:gd name="adj3" fmla="val 16667"/>
              </a:avLst>
            </a:prstGeom>
            <a:solidFill>
              <a:srgbClr val="B73386"/>
            </a:solidFill>
            <a:ln>
              <a:noFill/>
            </a:ln>
            <a:effectLst>
              <a:outerShdw blurRad="228600" dist="190500" dir="18900000" algn="b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6358" y="-2014"/>
            <a:ext cx="2206976" cy="1591547"/>
            <a:chOff x="3516911" y="14373"/>
            <a:chExt cx="2206976" cy="1591547"/>
          </a:xfrm>
        </p:grpSpPr>
        <p:grpSp>
          <p:nvGrpSpPr>
            <p:cNvPr id="9" name="Group 8"/>
            <p:cNvGrpSpPr/>
            <p:nvPr/>
          </p:nvGrpSpPr>
          <p:grpSpPr>
            <a:xfrm>
              <a:off x="3527167" y="142880"/>
              <a:ext cx="2103120" cy="1463040"/>
              <a:chOff x="357188" y="542925"/>
              <a:chExt cx="2643187" cy="1728788"/>
            </a:xfrm>
          </p:grpSpPr>
          <p:sp>
            <p:nvSpPr>
              <p:cNvPr id="10" name="Rounded Rectangular Callout 9"/>
              <p:cNvSpPr/>
              <p:nvPr/>
            </p:nvSpPr>
            <p:spPr>
              <a:xfrm>
                <a:off x="357188" y="542925"/>
                <a:ext cx="2643187" cy="1728788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rgbClr val="F18628"/>
              </a:solidFill>
              <a:ln>
                <a:noFill/>
              </a:ln>
              <a:effectLst>
                <a:outerShdw blurRad="241300" dist="190500" dir="13500000" algn="b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ular Callout 10"/>
              <p:cNvSpPr/>
              <p:nvPr/>
            </p:nvSpPr>
            <p:spPr>
              <a:xfrm>
                <a:off x="457204" y="614365"/>
                <a:ext cx="2468880" cy="1554480"/>
              </a:xfrm>
              <a:prstGeom prst="wedgeRoundRectCallout">
                <a:avLst>
                  <a:gd name="adj1" fmla="val -33078"/>
                  <a:gd name="adj2" fmla="val 84187"/>
                  <a:gd name="adj3" fmla="val 16667"/>
                </a:avLst>
              </a:prstGeom>
              <a:solidFill>
                <a:schemeClr val="bg1">
                  <a:alpha val="98000"/>
                </a:schemeClr>
              </a:solidFill>
              <a:ln>
                <a:noFill/>
              </a:ln>
              <a:effectLst>
                <a:outerShdw blurRad="228600" dist="190500" dir="18900000" algn="bl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516911" y="671242"/>
              <a:ext cx="21226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Summary </a:t>
              </a:r>
              <a:r>
                <a:rPr lang="en-US" dirty="0" smtClean="0"/>
                <a:t>training</a:t>
              </a:r>
            </a:p>
            <a:p>
              <a:pPr algn="ctr"/>
              <a:r>
                <a:rPr lang="en-US" dirty="0" smtClean="0"/>
                <a:t> </a:t>
              </a:r>
              <a:r>
                <a:rPr lang="en-US" dirty="0"/>
                <a:t>need </a:t>
              </a:r>
              <a:r>
                <a:rPr lang="en-US" dirty="0" smtClean="0"/>
                <a:t>annual</a:t>
              </a:r>
              <a:endParaRPr lang="en-US" dirty="0"/>
            </a:p>
          </p:txBody>
        </p:sp>
        <p:pic>
          <p:nvPicPr>
            <p:cNvPr id="1036" name="Picture 12" descr="https://image.flaticon.com/icons/png/128/1395/139566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083" y="222598"/>
              <a:ext cx="548639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ular Callout 29"/>
            <p:cNvSpPr/>
            <p:nvPr/>
          </p:nvSpPr>
          <p:spPr>
            <a:xfrm>
              <a:off x="5123245" y="14373"/>
              <a:ext cx="600642" cy="480085"/>
            </a:xfrm>
            <a:prstGeom prst="wedgeRoundRectCallout">
              <a:avLst>
                <a:gd name="adj1" fmla="val -33078"/>
                <a:gd name="adj2" fmla="val 84187"/>
                <a:gd name="adj3" fmla="val 16667"/>
              </a:avLst>
            </a:prstGeom>
            <a:solidFill>
              <a:srgbClr val="EC872D"/>
            </a:solidFill>
            <a:ln>
              <a:noFill/>
            </a:ln>
            <a:effectLst>
              <a:outerShdw blurRad="228600" dist="190500" dir="18900000" algn="b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7493221" y="874400"/>
            <a:ext cx="43773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Remark:  </a:t>
            </a:r>
            <a:r>
              <a:rPr lang="en-US" sz="1600" dirty="0" smtClean="0">
                <a:solidFill>
                  <a:schemeClr val="bg1"/>
                </a:solidFill>
              </a:rPr>
              <a:t>Considering </a:t>
            </a:r>
            <a:r>
              <a:rPr lang="en-US" sz="1600" dirty="0">
                <a:solidFill>
                  <a:schemeClr val="bg1"/>
                </a:solidFill>
              </a:rPr>
              <a:t>the necessity of training the </a:t>
            </a:r>
            <a:r>
              <a:rPr lang="en-US" sz="1600" dirty="0" smtClean="0">
                <a:solidFill>
                  <a:schemeClr val="bg1"/>
                </a:solidFill>
              </a:rPr>
              <a:t>following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1. Relate </a:t>
            </a:r>
            <a:r>
              <a:rPr lang="en-US" sz="1600" dirty="0">
                <a:solidFill>
                  <a:schemeClr val="bg1"/>
                </a:solidFill>
              </a:rPr>
              <a:t>with </a:t>
            </a:r>
            <a:r>
              <a:rPr lang="en-US" sz="1600" dirty="0" smtClean="0">
                <a:solidFill>
                  <a:schemeClr val="bg1"/>
                </a:solidFill>
              </a:rPr>
              <a:t>Law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2. Relate with quality system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3. Relate with the policy, mission, vision and activities of the organization.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4. For improves the performance that is lower than the target.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5. Needs to develop subordinates in the management principles to support the growth of that job position.</a:t>
            </a:r>
          </a:p>
        </p:txBody>
      </p:sp>
    </p:spTree>
    <p:extLst>
      <p:ext uri="{BB962C8B-B14F-4D97-AF65-F5344CB8AC3E}">
        <p14:creationId xmlns:p14="http://schemas.microsoft.com/office/powerpoint/2010/main" val="7331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4233266" y="900117"/>
            <a:ext cx="3569815" cy="965909"/>
            <a:chOff x="4233266" y="900117"/>
            <a:chExt cx="3569815" cy="965909"/>
          </a:xfrm>
        </p:grpSpPr>
        <p:grpSp>
          <p:nvGrpSpPr>
            <p:cNvPr id="116" name="Group 115"/>
            <p:cNvGrpSpPr/>
            <p:nvPr/>
          </p:nvGrpSpPr>
          <p:grpSpPr>
            <a:xfrm>
              <a:off x="5568469" y="1427114"/>
              <a:ext cx="960120" cy="438912"/>
              <a:chOff x="5559742" y="1641649"/>
              <a:chExt cx="960120" cy="438912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559742" y="1641649"/>
                <a:ext cx="960120" cy="438912"/>
              </a:xfrm>
              <a:prstGeom prst="roundRect">
                <a:avLst>
                  <a:gd name="adj" fmla="val 38568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748028" y="1715599"/>
                <a:ext cx="647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1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4233266" y="900117"/>
              <a:ext cx="3569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Submit Training/Seminars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Requisition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783600" y="1789624"/>
            <a:ext cx="2962364" cy="434910"/>
            <a:chOff x="6640725" y="1789624"/>
            <a:chExt cx="2962364" cy="434910"/>
          </a:xfrm>
        </p:grpSpPr>
        <p:grpSp>
          <p:nvGrpSpPr>
            <p:cNvPr id="82" name="Group 81"/>
            <p:cNvGrpSpPr/>
            <p:nvPr/>
          </p:nvGrpSpPr>
          <p:grpSpPr>
            <a:xfrm>
              <a:off x="6640725" y="1789624"/>
              <a:ext cx="963930" cy="434910"/>
              <a:chOff x="7080290" y="2769493"/>
              <a:chExt cx="963930" cy="434910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7080290" y="2769493"/>
                <a:ext cx="963930" cy="434910"/>
              </a:xfrm>
              <a:prstGeom prst="roundRect">
                <a:avLst>
                  <a:gd name="adj" fmla="val 3856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75685" y="2848448"/>
                <a:ext cx="647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2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7562255" y="1890186"/>
              <a:ext cx="2040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Consider Approval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417145" y="2475640"/>
            <a:ext cx="4052960" cy="523220"/>
            <a:chOff x="7080290" y="2764181"/>
            <a:chExt cx="4052960" cy="523220"/>
          </a:xfrm>
        </p:grpSpPr>
        <p:grpSp>
          <p:nvGrpSpPr>
            <p:cNvPr id="81" name="Group 80"/>
            <p:cNvGrpSpPr/>
            <p:nvPr/>
          </p:nvGrpSpPr>
          <p:grpSpPr>
            <a:xfrm>
              <a:off x="7080290" y="2769493"/>
              <a:ext cx="963930" cy="434910"/>
              <a:chOff x="7080290" y="2769493"/>
              <a:chExt cx="963930" cy="43491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7080290" y="2769493"/>
                <a:ext cx="963930" cy="434910"/>
              </a:xfrm>
              <a:prstGeom prst="roundRect">
                <a:avLst>
                  <a:gd name="adj" fmla="val 38568"/>
                </a:avLst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275685" y="2848448"/>
                <a:ext cx="647700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3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37146" y="2764181"/>
              <a:ext cx="309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Public Training Coordinate </a:t>
              </a:r>
              <a:r>
                <a:rPr lang="en-US" sz="1400" b="1" dirty="0">
                  <a:solidFill>
                    <a:schemeClr val="bg1"/>
                  </a:solidFill>
                </a:rPr>
                <a:t>with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Training institute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02870" y="3180886"/>
            <a:ext cx="4194394" cy="434910"/>
            <a:chOff x="7137003" y="3428999"/>
            <a:chExt cx="4194394" cy="434910"/>
          </a:xfrm>
        </p:grpSpPr>
        <p:grpSp>
          <p:nvGrpSpPr>
            <p:cNvPr id="85" name="Group 84"/>
            <p:cNvGrpSpPr/>
            <p:nvPr/>
          </p:nvGrpSpPr>
          <p:grpSpPr>
            <a:xfrm>
              <a:off x="7137003" y="3428999"/>
              <a:ext cx="963930" cy="434910"/>
              <a:chOff x="7018020" y="3943064"/>
              <a:chExt cx="963930" cy="43491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7018020" y="3943064"/>
                <a:ext cx="963930" cy="434910"/>
              </a:xfrm>
              <a:prstGeom prst="roundRect">
                <a:avLst>
                  <a:gd name="adj" fmla="val 38568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204400" y="4020681"/>
                <a:ext cx="647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4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8081431" y="3460449"/>
              <a:ext cx="3249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In-house Survey </a:t>
              </a:r>
              <a:r>
                <a:rPr lang="en-US" sz="1400" b="1" dirty="0">
                  <a:solidFill>
                    <a:schemeClr val="bg1"/>
                  </a:solidFill>
                </a:rPr>
                <a:t>number of Trainee 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321116" y="3895121"/>
            <a:ext cx="4870884" cy="434910"/>
            <a:chOff x="6802588" y="4114799"/>
            <a:chExt cx="4870884" cy="434910"/>
          </a:xfrm>
        </p:grpSpPr>
        <p:grpSp>
          <p:nvGrpSpPr>
            <p:cNvPr id="91" name="Group 90"/>
            <p:cNvGrpSpPr/>
            <p:nvPr/>
          </p:nvGrpSpPr>
          <p:grpSpPr>
            <a:xfrm>
              <a:off x="6802588" y="4114799"/>
              <a:ext cx="963930" cy="434910"/>
              <a:chOff x="7018020" y="3943064"/>
              <a:chExt cx="963930" cy="43491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2" name="Rounded Rectangle 91"/>
              <p:cNvSpPr/>
              <p:nvPr/>
            </p:nvSpPr>
            <p:spPr>
              <a:xfrm>
                <a:off x="7018020" y="3943064"/>
                <a:ext cx="963930" cy="434910"/>
              </a:xfrm>
              <a:prstGeom prst="roundRect">
                <a:avLst>
                  <a:gd name="adj" fmla="val 38568"/>
                </a:avLst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204400" y="4020681"/>
                <a:ext cx="647700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5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774112" y="4138975"/>
              <a:ext cx="389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Confirmation with relate section/or trainee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47360" y="3944250"/>
            <a:ext cx="4358783" cy="434910"/>
            <a:chOff x="912507" y="4085504"/>
            <a:chExt cx="4358783" cy="434910"/>
          </a:xfrm>
        </p:grpSpPr>
        <p:grpSp>
          <p:nvGrpSpPr>
            <p:cNvPr id="94" name="Group 93"/>
            <p:cNvGrpSpPr/>
            <p:nvPr/>
          </p:nvGrpSpPr>
          <p:grpSpPr>
            <a:xfrm>
              <a:off x="4307360" y="4085504"/>
              <a:ext cx="963930" cy="434910"/>
              <a:chOff x="7018020" y="3943064"/>
              <a:chExt cx="963930" cy="434910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95" name="Rounded Rectangle 94"/>
              <p:cNvSpPr/>
              <p:nvPr/>
            </p:nvSpPr>
            <p:spPr>
              <a:xfrm>
                <a:off x="7018020" y="3943064"/>
                <a:ext cx="963930" cy="434910"/>
              </a:xfrm>
              <a:prstGeom prst="roundRect">
                <a:avLst>
                  <a:gd name="adj" fmla="val 38568"/>
                </a:avLst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204400" y="4020681"/>
                <a:ext cx="647700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6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912507" y="4198878"/>
              <a:ext cx="3342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Conduct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Training(In-house Training</a:t>
              </a:r>
              <a:r>
                <a:rPr lang="en-US" sz="1400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939994" y="3218489"/>
            <a:ext cx="3699623" cy="434910"/>
            <a:chOff x="1302700" y="3437103"/>
            <a:chExt cx="3699623" cy="434910"/>
          </a:xfrm>
        </p:grpSpPr>
        <p:grpSp>
          <p:nvGrpSpPr>
            <p:cNvPr id="88" name="Group 87"/>
            <p:cNvGrpSpPr/>
            <p:nvPr/>
          </p:nvGrpSpPr>
          <p:grpSpPr>
            <a:xfrm>
              <a:off x="4038393" y="3437103"/>
              <a:ext cx="963930" cy="434910"/>
              <a:chOff x="7018020" y="3943064"/>
              <a:chExt cx="963930" cy="43491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9" name="Rounded Rectangle 88"/>
              <p:cNvSpPr/>
              <p:nvPr/>
            </p:nvSpPr>
            <p:spPr>
              <a:xfrm>
                <a:off x="7018020" y="3943064"/>
                <a:ext cx="963930" cy="434910"/>
              </a:xfrm>
              <a:prstGeom prst="roundRect">
                <a:avLst>
                  <a:gd name="adj" fmla="val 38568"/>
                </a:avLst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204400" y="4020681"/>
                <a:ext cx="647700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7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02700" y="3552783"/>
              <a:ext cx="2738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Attend Training /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Seminar</a:t>
              </a:r>
              <a:endParaRPr lang="th-TH" sz="14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155032" y="1798576"/>
            <a:ext cx="4105749" cy="434910"/>
            <a:chOff x="1428622" y="2102986"/>
            <a:chExt cx="4105749" cy="434910"/>
          </a:xfrm>
        </p:grpSpPr>
        <p:grpSp>
          <p:nvGrpSpPr>
            <p:cNvPr id="86" name="Group 85"/>
            <p:cNvGrpSpPr/>
            <p:nvPr/>
          </p:nvGrpSpPr>
          <p:grpSpPr>
            <a:xfrm>
              <a:off x="4570441" y="2102986"/>
              <a:ext cx="963930" cy="434910"/>
              <a:chOff x="4088130" y="2769814"/>
              <a:chExt cx="963930" cy="43491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4088130" y="2769814"/>
                <a:ext cx="963930" cy="434910"/>
              </a:xfrm>
              <a:prstGeom prst="roundRect">
                <a:avLst>
                  <a:gd name="adj" fmla="val 38568"/>
                </a:avLst>
              </a:prstGeom>
              <a:solidFill>
                <a:srgbClr val="66FF3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266758" y="2850614"/>
                <a:ext cx="647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9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428622" y="2129440"/>
              <a:ext cx="3147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Keep and Record Training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929274" y="2233539"/>
            <a:ext cx="2242942" cy="2288825"/>
            <a:chOff x="4948324" y="2290689"/>
            <a:chExt cx="2242942" cy="2288825"/>
          </a:xfrm>
          <a:effectLst>
            <a:outerShdw blurRad="50800" dist="38100" dir="16200000" rotWithShape="0">
              <a:prstClr val="black">
                <a:alpha val="0"/>
              </a:prstClr>
            </a:outerShdw>
          </a:effectLst>
        </p:grpSpPr>
        <p:grpSp>
          <p:nvGrpSpPr>
            <p:cNvPr id="113" name="Group 112"/>
            <p:cNvGrpSpPr/>
            <p:nvPr/>
          </p:nvGrpSpPr>
          <p:grpSpPr>
            <a:xfrm>
              <a:off x="4948324" y="2290689"/>
              <a:ext cx="2242942" cy="2288825"/>
              <a:chOff x="5203198" y="2567550"/>
              <a:chExt cx="1737360" cy="173736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290185" y="2651760"/>
                <a:ext cx="1554480" cy="155448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203198" y="2567550"/>
                <a:ext cx="1737360" cy="1737360"/>
              </a:xfrm>
              <a:prstGeom prst="ellipse">
                <a:avLst/>
              </a:prstGeom>
              <a:solidFill>
                <a:schemeClr val="bg1">
                  <a:alpha val="81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996358" y="2911123"/>
              <a:ext cx="21429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IN-HOUSE </a:t>
              </a:r>
            </a:p>
            <a:p>
              <a:pPr algn="ctr"/>
              <a:r>
                <a:rPr lang="en-US" b="1" dirty="0" smtClean="0"/>
                <a:t>AND</a:t>
              </a:r>
            </a:p>
            <a:p>
              <a:pPr algn="ctr"/>
              <a:r>
                <a:rPr lang="en-US" b="1" dirty="0" smtClean="0"/>
                <a:t>PUBLIC TRAINING</a:t>
              </a:r>
              <a:endParaRPr lang="en-US" b="1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694872" y="2070658"/>
            <a:ext cx="4754880" cy="5255894"/>
            <a:chOff x="3694872" y="2070658"/>
            <a:chExt cx="4754880" cy="5255894"/>
          </a:xfrm>
        </p:grpSpPr>
        <p:sp>
          <p:nvSpPr>
            <p:cNvPr id="45" name="Freeform 44"/>
            <p:cNvSpPr/>
            <p:nvPr/>
          </p:nvSpPr>
          <p:spPr>
            <a:xfrm rot="18911758">
              <a:off x="3694872" y="2509783"/>
              <a:ext cx="4754880" cy="4816769"/>
            </a:xfrm>
            <a:custGeom>
              <a:avLst/>
              <a:gdLst>
                <a:gd name="connsiteX0" fmla="*/ 3367977 w 3662581"/>
                <a:gd name="connsiteY0" fmla="*/ 294604 h 3681144"/>
                <a:gd name="connsiteX1" fmla="*/ 3662581 w 3662581"/>
                <a:gd name="connsiteY1" fmla="*/ 1005840 h 3681144"/>
                <a:gd name="connsiteX2" fmla="*/ 2656741 w 3662581"/>
                <a:gd name="connsiteY2" fmla="*/ 2011680 h 3681144"/>
                <a:gd name="connsiteX3" fmla="*/ 2656741 w 3662581"/>
                <a:gd name="connsiteY3" fmla="*/ 2007194 h 3681144"/>
                <a:gd name="connsiteX4" fmla="*/ 2622526 w 3662581"/>
                <a:gd name="connsiteY4" fmla="*/ 2000676 h 3681144"/>
                <a:gd name="connsiteX5" fmla="*/ 2142824 w 3662581"/>
                <a:gd name="connsiteY5" fmla="*/ 2315579 h 3681144"/>
                <a:gd name="connsiteX6" fmla="*/ 2251166 w 3662581"/>
                <a:gd name="connsiteY6" fmla="*/ 2744564 h 3681144"/>
                <a:gd name="connsiteX7" fmla="*/ 2255583 w 3662581"/>
                <a:gd name="connsiteY7" fmla="*/ 2748501 h 3681144"/>
                <a:gd name="connsiteX8" fmla="*/ 2254336 w 3662581"/>
                <a:gd name="connsiteY8" fmla="*/ 2749231 h 3681144"/>
                <a:gd name="connsiteX9" fmla="*/ 3151462 w 3662581"/>
                <a:gd name="connsiteY9" fmla="*/ 3640241 h 3681144"/>
                <a:gd name="connsiteX10" fmla="*/ 3110839 w 3662581"/>
                <a:gd name="connsiteY10" fmla="*/ 3681144 h 3681144"/>
                <a:gd name="connsiteX11" fmla="*/ 2205274 w 3662581"/>
                <a:gd name="connsiteY11" fmla="*/ 2781752 h 3681144"/>
                <a:gd name="connsiteX12" fmla="*/ 2214367 w 3662581"/>
                <a:gd name="connsiteY12" fmla="*/ 2772597 h 3681144"/>
                <a:gd name="connsiteX13" fmla="*/ 2204399 w 3662581"/>
                <a:gd name="connsiteY13" fmla="*/ 2778424 h 3681144"/>
                <a:gd name="connsiteX14" fmla="*/ 2153264 w 3662581"/>
                <a:gd name="connsiteY14" fmla="*/ 2714828 h 3681144"/>
                <a:gd name="connsiteX15" fmla="*/ 2085640 w 3662581"/>
                <a:gd name="connsiteY15" fmla="*/ 2298863 h 3681144"/>
                <a:gd name="connsiteX16" fmla="*/ 2626674 w 3662581"/>
                <a:gd name="connsiteY16" fmla="*/ 1943698 h 3681144"/>
                <a:gd name="connsiteX17" fmla="*/ 2656741 w 3662581"/>
                <a:gd name="connsiteY17" fmla="*/ 1949426 h 3681144"/>
                <a:gd name="connsiteX18" fmla="*/ 2656741 w 3662581"/>
                <a:gd name="connsiteY18" fmla="*/ 1947105 h 3681144"/>
                <a:gd name="connsiteX19" fmla="*/ 3598006 w 3662581"/>
                <a:gd name="connsiteY19" fmla="*/ 1005840 h 3681144"/>
                <a:gd name="connsiteX20" fmla="*/ 2656741 w 3662581"/>
                <a:gd name="connsiteY20" fmla="*/ 64575 h 3681144"/>
                <a:gd name="connsiteX21" fmla="*/ 1715476 w 3662581"/>
                <a:gd name="connsiteY21" fmla="*/ 1005840 h 3681144"/>
                <a:gd name="connsiteX22" fmla="*/ 1712868 w 3662581"/>
                <a:gd name="connsiteY22" fmla="*/ 1005840 h 3681144"/>
                <a:gd name="connsiteX23" fmla="*/ 1725956 w 3662581"/>
                <a:gd name="connsiteY23" fmla="*/ 1077915 h 3681144"/>
                <a:gd name="connsiteX24" fmla="*/ 1586843 w 3662581"/>
                <a:gd name="connsiteY24" fmla="*/ 1475719 h 3681144"/>
                <a:gd name="connsiteX25" fmla="*/ 941895 w 3662581"/>
                <a:gd name="connsiteY25" fmla="*/ 1529584 h 3681144"/>
                <a:gd name="connsiteX26" fmla="*/ 905565 w 3662581"/>
                <a:gd name="connsiteY26" fmla="*/ 1499853 h 3681144"/>
                <a:gd name="connsiteX27" fmla="*/ 0 w 3662581"/>
                <a:gd name="connsiteY27" fmla="*/ 600462 h 3681144"/>
                <a:gd name="connsiteX28" fmla="*/ 40237 w 3662581"/>
                <a:gd name="connsiteY28" fmla="*/ 559949 h 3681144"/>
                <a:gd name="connsiteX29" fmla="*/ 945802 w 3662581"/>
                <a:gd name="connsiteY29" fmla="*/ 1459340 h 3681144"/>
                <a:gd name="connsiteX30" fmla="*/ 945740 w 3662581"/>
                <a:gd name="connsiteY30" fmla="*/ 1459403 h 3681144"/>
                <a:gd name="connsiteX31" fmla="*/ 972735 w 3662581"/>
                <a:gd name="connsiteY31" fmla="*/ 1481494 h 3681144"/>
                <a:gd name="connsiteX32" fmla="*/ 1544571 w 3662581"/>
                <a:gd name="connsiteY32" fmla="*/ 1433735 h 3681144"/>
                <a:gd name="connsiteX33" fmla="*/ 1670030 w 3662581"/>
                <a:gd name="connsiteY33" fmla="*/ 1119310 h 3681144"/>
                <a:gd name="connsiteX34" fmla="*/ 1654229 w 3662581"/>
                <a:gd name="connsiteY34" fmla="*/ 1005840 h 3681144"/>
                <a:gd name="connsiteX35" fmla="*/ 1650901 w 3662581"/>
                <a:gd name="connsiteY35" fmla="*/ 1005840 h 3681144"/>
                <a:gd name="connsiteX36" fmla="*/ 2656741 w 3662581"/>
                <a:gd name="connsiteY36" fmla="*/ 0 h 3681144"/>
                <a:gd name="connsiteX37" fmla="*/ 3367977 w 3662581"/>
                <a:gd name="connsiteY37" fmla="*/ 294604 h 368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62581" h="3681144">
                  <a:moveTo>
                    <a:pt x="3367977" y="294604"/>
                  </a:moveTo>
                  <a:cubicBezTo>
                    <a:pt x="3549998" y="476625"/>
                    <a:pt x="3662581" y="728085"/>
                    <a:pt x="3662581" y="1005840"/>
                  </a:cubicBezTo>
                  <a:cubicBezTo>
                    <a:pt x="3662581" y="1561350"/>
                    <a:pt x="3212251" y="2011680"/>
                    <a:pt x="2656741" y="2011680"/>
                  </a:cubicBezTo>
                  <a:lnTo>
                    <a:pt x="2656741" y="2007194"/>
                  </a:lnTo>
                  <a:lnTo>
                    <a:pt x="2622526" y="2000676"/>
                  </a:lnTo>
                  <a:cubicBezTo>
                    <a:pt x="2407047" y="1981005"/>
                    <a:pt x="2203287" y="2108749"/>
                    <a:pt x="2142824" y="2315579"/>
                  </a:cubicBezTo>
                  <a:cubicBezTo>
                    <a:pt x="2097478" y="2470700"/>
                    <a:pt x="2144006" y="2631758"/>
                    <a:pt x="2251166" y="2744564"/>
                  </a:cubicBezTo>
                  <a:lnTo>
                    <a:pt x="2255583" y="2748501"/>
                  </a:lnTo>
                  <a:lnTo>
                    <a:pt x="2254336" y="2749231"/>
                  </a:lnTo>
                  <a:lnTo>
                    <a:pt x="3151462" y="3640241"/>
                  </a:lnTo>
                  <a:lnTo>
                    <a:pt x="3110839" y="3681144"/>
                  </a:lnTo>
                  <a:lnTo>
                    <a:pt x="2205274" y="2781752"/>
                  </a:lnTo>
                  <a:lnTo>
                    <a:pt x="2214367" y="2772597"/>
                  </a:lnTo>
                  <a:lnTo>
                    <a:pt x="2204399" y="2778424"/>
                  </a:lnTo>
                  <a:lnTo>
                    <a:pt x="2153264" y="2714828"/>
                  </a:lnTo>
                  <a:cubicBezTo>
                    <a:pt x="2072359" y="2595102"/>
                    <a:pt x="2043020" y="2444657"/>
                    <a:pt x="2085640" y="2298863"/>
                  </a:cubicBezTo>
                  <a:cubicBezTo>
                    <a:pt x="2153832" y="2065589"/>
                    <a:pt x="2383645" y="1921513"/>
                    <a:pt x="2626674" y="1943698"/>
                  </a:cubicBezTo>
                  <a:lnTo>
                    <a:pt x="2656741" y="1949426"/>
                  </a:lnTo>
                  <a:lnTo>
                    <a:pt x="2656741" y="1947105"/>
                  </a:lnTo>
                  <a:cubicBezTo>
                    <a:pt x="3176587" y="1947105"/>
                    <a:pt x="3598006" y="1525686"/>
                    <a:pt x="3598006" y="1005840"/>
                  </a:cubicBezTo>
                  <a:cubicBezTo>
                    <a:pt x="3598006" y="485994"/>
                    <a:pt x="3176587" y="64575"/>
                    <a:pt x="2656741" y="64575"/>
                  </a:cubicBezTo>
                  <a:cubicBezTo>
                    <a:pt x="2136895" y="64575"/>
                    <a:pt x="1715476" y="485994"/>
                    <a:pt x="1715476" y="1005840"/>
                  </a:cubicBezTo>
                  <a:lnTo>
                    <a:pt x="1712868" y="1005840"/>
                  </a:lnTo>
                  <a:lnTo>
                    <a:pt x="1725956" y="1077915"/>
                  </a:lnTo>
                  <a:cubicBezTo>
                    <a:pt x="1739908" y="1221739"/>
                    <a:pt x="1693883" y="1367945"/>
                    <a:pt x="1586843" y="1475719"/>
                  </a:cubicBezTo>
                  <a:cubicBezTo>
                    <a:pt x="1415580" y="1648158"/>
                    <a:pt x="1144866" y="1665076"/>
                    <a:pt x="941895" y="1529584"/>
                  </a:cubicBezTo>
                  <a:lnTo>
                    <a:pt x="905565" y="1499853"/>
                  </a:lnTo>
                  <a:lnTo>
                    <a:pt x="0" y="600462"/>
                  </a:lnTo>
                  <a:lnTo>
                    <a:pt x="40237" y="559949"/>
                  </a:lnTo>
                  <a:lnTo>
                    <a:pt x="945802" y="1459340"/>
                  </a:lnTo>
                  <a:lnTo>
                    <a:pt x="945740" y="1459403"/>
                  </a:lnTo>
                  <a:lnTo>
                    <a:pt x="972735" y="1481494"/>
                  </a:lnTo>
                  <a:cubicBezTo>
                    <a:pt x="1152697" y="1601628"/>
                    <a:pt x="1392722" y="1586627"/>
                    <a:pt x="1544571" y="1433735"/>
                  </a:cubicBezTo>
                  <a:cubicBezTo>
                    <a:pt x="1629986" y="1347734"/>
                    <a:pt x="1671582" y="1234133"/>
                    <a:pt x="1670030" y="1119310"/>
                  </a:cubicBezTo>
                  <a:lnTo>
                    <a:pt x="1654229" y="1005840"/>
                  </a:lnTo>
                  <a:lnTo>
                    <a:pt x="1650901" y="1005840"/>
                  </a:lnTo>
                  <a:cubicBezTo>
                    <a:pt x="1650901" y="450330"/>
                    <a:pt x="2101231" y="0"/>
                    <a:pt x="2656741" y="0"/>
                  </a:cubicBezTo>
                  <a:cubicBezTo>
                    <a:pt x="2934496" y="0"/>
                    <a:pt x="3185956" y="112583"/>
                    <a:pt x="3367977" y="2946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st="38100" dir="16200000" sx="99000" sy="99000" rotWithShape="0">
                <a:prstClr val="black">
                  <a:alpha val="9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998527" y="2070658"/>
              <a:ext cx="118050" cy="120464"/>
            </a:xfrm>
            <a:prstGeom prst="ellipse">
              <a:avLst/>
            </a:prstGeom>
            <a:solidFill>
              <a:srgbClr val="AA9EC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970980" y="4066814"/>
              <a:ext cx="118050" cy="120464"/>
            </a:xfrm>
            <a:prstGeom prst="ellipse">
              <a:avLst/>
            </a:prstGeom>
            <a:solidFill>
              <a:srgbClr val="F2BF8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083993" y="2658390"/>
              <a:ext cx="118050" cy="120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70566" y="2186115"/>
              <a:ext cx="118050" cy="120464"/>
            </a:xfrm>
            <a:prstGeom prst="ellipse">
              <a:avLst/>
            </a:prstGeom>
            <a:solidFill>
              <a:srgbClr val="EF53A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081143" y="4039493"/>
              <a:ext cx="118050" cy="1204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589078" y="2184958"/>
              <a:ext cx="118050" cy="120464"/>
            </a:xfrm>
            <a:prstGeom prst="ellipse">
              <a:avLst/>
            </a:prstGeom>
            <a:solidFill>
              <a:srgbClr val="EF9F8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903228" y="2654045"/>
              <a:ext cx="118050" cy="120464"/>
            </a:xfrm>
            <a:prstGeom prst="ellipse">
              <a:avLst/>
            </a:prstGeom>
            <a:solidFill>
              <a:srgbClr val="EEB1E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741716" y="3327270"/>
              <a:ext cx="118050" cy="1204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283032" y="3330668"/>
              <a:ext cx="118050" cy="120464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1525" y="2497487"/>
            <a:ext cx="4542820" cy="523676"/>
            <a:chOff x="538718" y="2670563"/>
            <a:chExt cx="4542820" cy="523676"/>
          </a:xfrm>
        </p:grpSpPr>
        <p:sp>
          <p:nvSpPr>
            <p:cNvPr id="65" name="TextBox 64"/>
            <p:cNvSpPr txBox="1"/>
            <p:nvPr/>
          </p:nvSpPr>
          <p:spPr>
            <a:xfrm>
              <a:off x="538718" y="2671019"/>
              <a:ext cx="3518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Prepare Training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Report/Seminar within 15 days after training (Public Training)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117608" y="2670563"/>
              <a:ext cx="963930" cy="434910"/>
              <a:chOff x="4072271" y="3871624"/>
              <a:chExt cx="963930" cy="434910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4072271" y="3871624"/>
                <a:ext cx="963930" cy="434910"/>
              </a:xfrm>
              <a:prstGeom prst="roundRect">
                <a:avLst>
                  <a:gd name="adj" fmla="val 38568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224350" y="3958476"/>
                <a:ext cx="647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Step 8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187977" y="5153624"/>
            <a:ext cx="3823765" cy="1794330"/>
            <a:chOff x="9058275" y="5186363"/>
            <a:chExt cx="2986088" cy="1794330"/>
          </a:xfrm>
        </p:grpSpPr>
        <p:sp>
          <p:nvSpPr>
            <p:cNvPr id="2" name="Rounded Rectangle 1"/>
            <p:cNvSpPr/>
            <p:nvPr/>
          </p:nvSpPr>
          <p:spPr>
            <a:xfrm>
              <a:off x="9058275" y="5186363"/>
              <a:ext cx="2986088" cy="15573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0" dist="457200" dir="16200000" sx="106000" sy="1060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89953" y="5226367"/>
              <a:ext cx="27736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/>
                <a:t>แบบติดตามผลสัมฤทธิ์การฝึกอบรม จากกรมพัฒนาฝีมือแรงงาน ใช้ติดตามความเปลี่ยนแปลงของผู้เข้ารับการฝึกอบรมเป็นรายบุคคล หลังจากฝึกอบรมภายใน 30 วัน </a:t>
              </a:r>
              <a:r>
                <a:rPr lang="th-TH" b="1" dirty="0" smtClean="0">
                  <a:hlinkClick r:id="rId2" action="ppaction://hlinkfile"/>
                </a:rPr>
                <a:t>แบบติดตามผลผลสัมฤทธิ์การฝึกอบรม.</a:t>
              </a:r>
              <a:r>
                <a:rPr lang="en-US" b="1" dirty="0" smtClean="0">
                  <a:hlinkClick r:id="rId2" action="ppaction://hlinkfile"/>
                </a:rPr>
                <a:t>pdf</a:t>
              </a:r>
              <a:endParaRPr lang="th-T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7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/>
          <p:cNvCxnSpPr/>
          <p:nvPr/>
        </p:nvCxnSpPr>
        <p:spPr>
          <a:xfrm flipH="1" flipV="1">
            <a:off x="7449862" y="3871146"/>
            <a:ext cx="2287089" cy="640495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348170" y="2741202"/>
            <a:ext cx="499509" cy="247492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048050" y="3331367"/>
            <a:ext cx="1790213" cy="205159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298899" y="3825189"/>
            <a:ext cx="469029" cy="238011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020358" y="1326489"/>
            <a:ext cx="1119163" cy="1200357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671599" y="1464695"/>
            <a:ext cx="123306" cy="629050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603233" y="1136288"/>
            <a:ext cx="371578" cy="1227961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7131922" y="2355559"/>
            <a:ext cx="602191" cy="455341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39" idx="2"/>
          </p:cNvCxnSpPr>
          <p:nvPr/>
        </p:nvCxnSpPr>
        <p:spPr>
          <a:xfrm flipV="1">
            <a:off x="7449862" y="3142535"/>
            <a:ext cx="1932679" cy="40393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241329" y="4107716"/>
            <a:ext cx="591916" cy="610513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337623" y="4786292"/>
            <a:ext cx="333976" cy="689784"/>
          </a:xfrm>
          <a:prstGeom prst="line">
            <a:avLst/>
          </a:prstGeom>
          <a:ln w="76200">
            <a:solidFill>
              <a:srgbClr val="F2EF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305429" y="4503213"/>
            <a:ext cx="1032194" cy="932743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724400" y="2095500"/>
            <a:ext cx="2743200" cy="2743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E6E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07280" y="2278380"/>
            <a:ext cx="2377440" cy="2377440"/>
          </a:xfrm>
          <a:prstGeom prst="ellipse">
            <a:avLst/>
          </a:prstGeom>
          <a:solidFill>
            <a:srgbClr val="E65423"/>
          </a:solidFill>
          <a:ln w="57150">
            <a:solidFill>
              <a:srgbClr val="E7E6E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52478" y="5212080"/>
            <a:ext cx="1645920" cy="164592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6" name="Group 5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3FA4E2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762117" y="2563189"/>
              <a:ext cx="1257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New Employee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(within 119 days+30 days</a:t>
              </a:r>
            </a:p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4370" y="2865721"/>
            <a:ext cx="1645920" cy="164592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18" name="Oval 1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D30C4D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750173" y="2578435"/>
              <a:ext cx="125737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Resigned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Employee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30 days)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2478" y="41716"/>
            <a:ext cx="1645920" cy="164592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3FA4E2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750173" y="2469253"/>
              <a:ext cx="1257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Employee Promotion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119 days+30 days)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75305" y="4572000"/>
            <a:ext cx="1463040" cy="146304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26" name="Group 25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F69504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637279" y="2550253"/>
              <a:ext cx="1516134" cy="67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Take Leave over 30 days 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30 days)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05970" y="1363980"/>
            <a:ext cx="1463040" cy="146304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33" name="Oval 32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14A194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750024" y="2512186"/>
              <a:ext cx="1257379" cy="86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Employee Rotation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119 days+30 days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75861" y="2502455"/>
            <a:ext cx="1280160" cy="128016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36" name="Group 35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D91064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691761" y="2479000"/>
              <a:ext cx="1368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Completed 1 Year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(Before)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42515" y="1896333"/>
            <a:ext cx="1280160" cy="128016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41" name="Group 40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D91064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642428" y="2447146"/>
              <a:ext cx="1436432" cy="989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Change 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Position/Class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30 days)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64381" y="49111"/>
            <a:ext cx="1188720" cy="118872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F49402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750172" y="2570303"/>
              <a:ext cx="125737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Demotion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30 days)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H="1" flipV="1">
            <a:off x="6391652" y="4811058"/>
            <a:ext cx="145459" cy="782700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9618769" y="4039585"/>
            <a:ext cx="1463040" cy="1463040"/>
            <a:chOff x="2554601" y="2080553"/>
            <a:chExt cx="1645920" cy="1645920"/>
          </a:xfrm>
          <a:solidFill>
            <a:srgbClr val="DFE6E8"/>
          </a:solidFill>
        </p:grpSpPr>
        <p:grpSp>
          <p:nvGrpSpPr>
            <p:cNvPr id="105" name="Group 104"/>
            <p:cNvGrpSpPr/>
            <p:nvPr/>
          </p:nvGrpSpPr>
          <p:grpSpPr>
            <a:xfrm>
              <a:off x="2554601" y="2080553"/>
              <a:ext cx="1645920" cy="1645920"/>
              <a:chOff x="937261" y="1145860"/>
              <a:chExt cx="1828800" cy="1828800"/>
            </a:xfrm>
            <a:grpFill/>
          </p:grpSpPr>
          <p:sp>
            <p:nvSpPr>
              <p:cNvPr id="107" name="Oval 106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14A194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656848" y="2485409"/>
              <a:ext cx="1496972" cy="105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New Machine/ Process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(within 30 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days)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881200" y="3142757"/>
            <a:ext cx="246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REVISE AND UPDATE SKILL MAP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18268" y="617324"/>
            <a:ext cx="914400" cy="914400"/>
            <a:chOff x="5118268" y="617324"/>
            <a:chExt cx="914400" cy="914400"/>
          </a:xfrm>
        </p:grpSpPr>
        <p:grpSp>
          <p:nvGrpSpPr>
            <p:cNvPr id="46" name="Group 45"/>
            <p:cNvGrpSpPr/>
            <p:nvPr/>
          </p:nvGrpSpPr>
          <p:grpSpPr>
            <a:xfrm>
              <a:off x="5118268" y="617324"/>
              <a:ext cx="914400" cy="914400"/>
              <a:chOff x="937261" y="1145860"/>
              <a:chExt cx="1828800" cy="1828800"/>
            </a:xfrm>
            <a:solidFill>
              <a:srgbClr val="DFE6E8"/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838582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172" y="780424"/>
              <a:ext cx="640080" cy="64008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6113559" y="5632616"/>
            <a:ext cx="914400" cy="914400"/>
            <a:chOff x="6113559" y="5632616"/>
            <a:chExt cx="914400" cy="914400"/>
          </a:xfrm>
        </p:grpSpPr>
        <p:grpSp>
          <p:nvGrpSpPr>
            <p:cNvPr id="66" name="Group 65"/>
            <p:cNvGrpSpPr/>
            <p:nvPr/>
          </p:nvGrpSpPr>
          <p:grpSpPr>
            <a:xfrm>
              <a:off x="6113559" y="5632616"/>
              <a:ext cx="914400" cy="914400"/>
              <a:chOff x="937261" y="1145860"/>
              <a:chExt cx="1828800" cy="1828800"/>
            </a:xfrm>
            <a:solidFill>
              <a:srgbClr val="DFE6E8"/>
            </a:solidFill>
          </p:grpSpPr>
          <p:sp>
            <p:nvSpPr>
              <p:cNvPr id="68" name="Oval 6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838582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419175">
              <a:off x="6254907" y="5769776"/>
              <a:ext cx="640080" cy="64008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757199" y="4971746"/>
            <a:ext cx="1221752" cy="1378609"/>
            <a:chOff x="4757199" y="4971746"/>
            <a:chExt cx="1221752" cy="1378609"/>
          </a:xfrm>
        </p:grpSpPr>
        <p:grpSp>
          <p:nvGrpSpPr>
            <p:cNvPr id="61" name="Group 60"/>
            <p:cNvGrpSpPr/>
            <p:nvPr/>
          </p:nvGrpSpPr>
          <p:grpSpPr>
            <a:xfrm>
              <a:off x="4757199" y="5435955"/>
              <a:ext cx="914400" cy="914400"/>
              <a:chOff x="937261" y="1145860"/>
              <a:chExt cx="1828800" cy="1828800"/>
            </a:xfrm>
            <a:solidFill>
              <a:srgbClr val="DFE6E8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9EB846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066789">
              <a:off x="4759645" y="4971746"/>
              <a:ext cx="1219306" cy="121930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487765" y="3688080"/>
            <a:ext cx="1005840" cy="1005840"/>
            <a:chOff x="3487765" y="3688080"/>
            <a:chExt cx="1005840" cy="1005840"/>
          </a:xfrm>
        </p:grpSpPr>
        <p:grpSp>
          <p:nvGrpSpPr>
            <p:cNvPr id="56" name="Group 55"/>
            <p:cNvGrpSpPr/>
            <p:nvPr/>
          </p:nvGrpSpPr>
          <p:grpSpPr>
            <a:xfrm>
              <a:off x="3487765" y="3688080"/>
              <a:ext cx="1005840" cy="1005840"/>
              <a:chOff x="937261" y="1145860"/>
              <a:chExt cx="1828800" cy="1828800"/>
            </a:xfrm>
            <a:solidFill>
              <a:srgbClr val="DFE6E8"/>
            </a:solidFill>
          </p:grpSpPr>
          <p:sp>
            <p:nvSpPr>
              <p:cNvPr id="58" name="Oval 57"/>
              <p:cNvSpPr/>
              <p:nvPr/>
            </p:nvSpPr>
            <p:spPr>
              <a:xfrm>
                <a:off x="937261" y="114586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89661" y="1298260"/>
                <a:ext cx="1524000" cy="1524000"/>
              </a:xfrm>
              <a:prstGeom prst="ellipse">
                <a:avLst/>
              </a:prstGeom>
              <a:solidFill>
                <a:srgbClr val="EA9319"/>
              </a:solidFill>
              <a:ln w="57150">
                <a:solidFill>
                  <a:srgbClr val="E7E6E7"/>
                </a:solidFill>
              </a:ln>
              <a:effectLst>
                <a:outerShdw blurRad="838200" dist="584200" dir="16200000" sx="94000" sy="94000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062524">
              <a:off x="3519959" y="3772829"/>
              <a:ext cx="846392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9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6140" y="5173011"/>
            <a:ext cx="1139108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>
                <a:solidFill>
                  <a:schemeClr val="bg1"/>
                </a:solidFill>
              </a:rPr>
              <a:t>Employees who already have Level 4, still evaluation according to ❸ + ❹ + ❺ respectively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571" y="166345"/>
            <a:ext cx="105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REVISE SKILL MAP (Completed 1 Year)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550" y="840224"/>
            <a:ext cx="1139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Remark:	</a:t>
            </a:r>
          </a:p>
          <a:p>
            <a:r>
              <a:rPr lang="en-US" dirty="0">
                <a:solidFill>
                  <a:schemeClr val="bg1"/>
                </a:solidFill>
              </a:rPr>
              <a:t>	Related Section must have revise or adjust skill map at least 1 time per year the following;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139" y="1573467"/>
            <a:ext cx="1139108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. If same course the related section </a:t>
            </a:r>
            <a:r>
              <a:rPr lang="en-US" dirty="0" smtClean="0">
                <a:solidFill>
                  <a:schemeClr val="bg1"/>
                </a:solidFill>
              </a:rPr>
              <a:t>follow step ❸</a:t>
            </a:r>
            <a:r>
              <a:rPr lang="en-US" dirty="0">
                <a:solidFill>
                  <a:schemeClr val="bg1"/>
                </a:solidFill>
              </a:rPr>
              <a:t>+❹+❺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007" y="2954794"/>
            <a:ext cx="1139108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If not same course or new and concern with working the related section follow </a:t>
            </a:r>
            <a:r>
              <a:rPr lang="en-US" dirty="0" smtClean="0">
                <a:solidFill>
                  <a:schemeClr val="bg1"/>
                </a:solidFill>
              </a:rPr>
              <a:t>step </a:t>
            </a:r>
            <a:r>
              <a:rPr lang="en-US" dirty="0">
                <a:solidFill>
                  <a:schemeClr val="bg1"/>
                </a:solidFill>
              </a:rPr>
              <a:t>❷+❸+❹+❺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140" y="4376149"/>
            <a:ext cx="11391081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. Evaluation can do by use FM-CS-AD1002-02 OJT Evaluation Form and /or conducting tests on courses 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65362" y="2093790"/>
            <a:ext cx="2011407" cy="914400"/>
            <a:chOff x="8901113" y="1285876"/>
            <a:chExt cx="2543175" cy="1357312"/>
          </a:xfrm>
        </p:grpSpPr>
        <p:sp>
          <p:nvSpPr>
            <p:cNvPr id="25" name="Chevron 24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3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Evaluation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32393" y="2093790"/>
            <a:ext cx="2011407" cy="914400"/>
            <a:chOff x="8901113" y="1285876"/>
            <a:chExt cx="2543175" cy="1357312"/>
          </a:xfrm>
        </p:grpSpPr>
        <p:sp>
          <p:nvSpPr>
            <p:cNvPr id="28" name="Chevron 27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66FF33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4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Record History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41729" y="2093790"/>
            <a:ext cx="2011407" cy="914400"/>
            <a:chOff x="8901113" y="1285876"/>
            <a:chExt cx="2543175" cy="1357312"/>
          </a:xfrm>
        </p:grpSpPr>
        <p:sp>
          <p:nvSpPr>
            <p:cNvPr id="31" name="Chevron 30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5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Skill Map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87592" y="3470203"/>
            <a:ext cx="2011407" cy="914400"/>
            <a:chOff x="8901113" y="1285876"/>
            <a:chExt cx="2543175" cy="1357312"/>
          </a:xfrm>
        </p:grpSpPr>
        <p:sp>
          <p:nvSpPr>
            <p:cNvPr id="42" name="Chevron 41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3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Evaluation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54623" y="3470203"/>
            <a:ext cx="2011407" cy="914400"/>
            <a:chOff x="8901113" y="1285876"/>
            <a:chExt cx="2543175" cy="1357312"/>
          </a:xfrm>
        </p:grpSpPr>
        <p:sp>
          <p:nvSpPr>
            <p:cNvPr id="40" name="Chevron 39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66FF33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4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Record History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63959" y="3470203"/>
            <a:ext cx="2011407" cy="914400"/>
            <a:chOff x="8901113" y="1285876"/>
            <a:chExt cx="2543175" cy="1357312"/>
          </a:xfrm>
        </p:grpSpPr>
        <p:sp>
          <p:nvSpPr>
            <p:cNvPr id="38" name="Chevron 37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5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Skill Map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647993" y="3438284"/>
            <a:ext cx="2011680" cy="1005840"/>
            <a:chOff x="8901113" y="1285876"/>
            <a:chExt cx="2543175" cy="1357312"/>
          </a:xfrm>
        </p:grpSpPr>
        <p:sp>
          <p:nvSpPr>
            <p:cNvPr id="45" name="Chevron 44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00FFFF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2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Training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65362" y="5677502"/>
            <a:ext cx="2011407" cy="914400"/>
            <a:chOff x="8901113" y="1285876"/>
            <a:chExt cx="2543175" cy="1357312"/>
          </a:xfrm>
        </p:grpSpPr>
        <p:sp>
          <p:nvSpPr>
            <p:cNvPr id="55" name="Chevron 54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3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Evaluation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32393" y="5677502"/>
            <a:ext cx="2011407" cy="914400"/>
            <a:chOff x="8901113" y="1285876"/>
            <a:chExt cx="2543175" cy="1357312"/>
          </a:xfrm>
        </p:grpSpPr>
        <p:sp>
          <p:nvSpPr>
            <p:cNvPr id="53" name="Chevron 52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rgbClr val="66FF33"/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4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Record History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41729" y="5677502"/>
            <a:ext cx="2011407" cy="914400"/>
            <a:chOff x="8901113" y="1285876"/>
            <a:chExt cx="2543175" cy="1357312"/>
          </a:xfrm>
        </p:grpSpPr>
        <p:sp>
          <p:nvSpPr>
            <p:cNvPr id="51" name="Chevron 50"/>
            <p:cNvSpPr/>
            <p:nvPr/>
          </p:nvSpPr>
          <p:spPr>
            <a:xfrm>
              <a:off x="8901113" y="1285876"/>
              <a:ext cx="2057400" cy="6715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032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9301163" y="1621632"/>
              <a:ext cx="2143125" cy="10215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77800" dir="2700000" algn="tl" rotWithShape="0">
                <a:prstClr val="black">
                  <a:alpha val="9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5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Skill Map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0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78680" y="2011680"/>
            <a:ext cx="2834640" cy="2834640"/>
          </a:xfrm>
          <a:prstGeom prst="ellipse">
            <a:avLst/>
          </a:prstGeom>
          <a:solidFill>
            <a:srgbClr val="C9EDF5"/>
          </a:solidFill>
          <a:ln w="57150">
            <a:solidFill>
              <a:srgbClr val="6CB274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191372" y="4891699"/>
            <a:ext cx="1973274" cy="849770"/>
            <a:chOff x="6191372" y="4811489"/>
            <a:chExt cx="1973274" cy="849770"/>
          </a:xfrm>
        </p:grpSpPr>
        <p:cxnSp>
          <p:nvCxnSpPr>
            <p:cNvPr id="52" name="Elbow Connector 51"/>
            <p:cNvCxnSpPr/>
            <p:nvPr/>
          </p:nvCxnSpPr>
          <p:spPr>
            <a:xfrm rot="10800000">
              <a:off x="6279384" y="4840461"/>
              <a:ext cx="1858296" cy="775738"/>
            </a:xfrm>
            <a:prstGeom prst="bentConnector3">
              <a:avLst>
                <a:gd name="adj1" fmla="val 8254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8073206" y="5569819"/>
              <a:ext cx="91440" cy="91440"/>
            </a:xfrm>
            <a:prstGeom prst="ellipse">
              <a:avLst/>
            </a:prstGeom>
            <a:solidFill>
              <a:srgbClr val="BF49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191372" y="4811489"/>
              <a:ext cx="91440" cy="91440"/>
            </a:xfrm>
            <a:prstGeom prst="ellipse">
              <a:avLst/>
            </a:prstGeom>
            <a:solidFill>
              <a:srgbClr val="BF49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881299" y="4893842"/>
            <a:ext cx="2101182" cy="852081"/>
            <a:chOff x="3685430" y="5132934"/>
            <a:chExt cx="2101182" cy="852081"/>
          </a:xfrm>
        </p:grpSpPr>
        <p:cxnSp>
          <p:nvCxnSpPr>
            <p:cNvPr id="50" name="Elbow Connector 49"/>
            <p:cNvCxnSpPr>
              <a:endCxn id="68" idx="2"/>
            </p:cNvCxnSpPr>
            <p:nvPr/>
          </p:nvCxnSpPr>
          <p:spPr>
            <a:xfrm flipV="1">
              <a:off x="3690120" y="5178654"/>
              <a:ext cx="2005052" cy="742314"/>
            </a:xfrm>
            <a:prstGeom prst="bentConnector3">
              <a:avLst>
                <a:gd name="adj1" fmla="val 86484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3685430" y="5132934"/>
              <a:ext cx="2101182" cy="852081"/>
              <a:chOff x="3685430" y="5132934"/>
              <a:chExt cx="2101182" cy="85208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685430" y="5893575"/>
                <a:ext cx="91440" cy="91440"/>
              </a:xfrm>
              <a:prstGeom prst="ellipse">
                <a:avLst/>
              </a:prstGeom>
              <a:solidFill>
                <a:srgbClr val="07CA4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695172" y="5132934"/>
                <a:ext cx="91440" cy="91440"/>
              </a:xfrm>
              <a:prstGeom prst="ellipse">
                <a:avLst/>
              </a:prstGeom>
              <a:solidFill>
                <a:srgbClr val="07CA4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3819340" y="4135250"/>
            <a:ext cx="1109075" cy="451239"/>
            <a:chOff x="3819340" y="4135250"/>
            <a:chExt cx="1109075" cy="451239"/>
          </a:xfrm>
        </p:grpSpPr>
        <p:cxnSp>
          <p:nvCxnSpPr>
            <p:cNvPr id="46" name="Elbow Connector 45"/>
            <p:cNvCxnSpPr/>
            <p:nvPr/>
          </p:nvCxnSpPr>
          <p:spPr>
            <a:xfrm flipV="1">
              <a:off x="3888418" y="4150688"/>
              <a:ext cx="1018622" cy="361336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819340" y="4495049"/>
              <a:ext cx="91440" cy="91440"/>
            </a:xfrm>
            <a:prstGeom prst="ellipse">
              <a:avLst/>
            </a:prstGeom>
            <a:solidFill>
              <a:srgbClr val="05C5B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836975" y="4135250"/>
              <a:ext cx="91440" cy="91440"/>
            </a:xfrm>
            <a:prstGeom prst="ellipse">
              <a:avLst/>
            </a:prstGeom>
            <a:solidFill>
              <a:srgbClr val="05C5B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277097" y="4137449"/>
            <a:ext cx="896281" cy="401107"/>
            <a:chOff x="7277097" y="4137449"/>
            <a:chExt cx="896281" cy="401107"/>
          </a:xfrm>
        </p:grpSpPr>
        <p:cxnSp>
          <p:nvCxnSpPr>
            <p:cNvPr id="48" name="Elbow Connector 47"/>
            <p:cNvCxnSpPr/>
            <p:nvPr/>
          </p:nvCxnSpPr>
          <p:spPr>
            <a:xfrm rot="10800000">
              <a:off x="7303676" y="4172932"/>
              <a:ext cx="859340" cy="315614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8081938" y="4447116"/>
              <a:ext cx="91440" cy="91440"/>
            </a:xfrm>
            <a:prstGeom prst="ellipse">
              <a:avLst/>
            </a:prstGeom>
            <a:solidFill>
              <a:srgbClr val="16D3C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277097" y="4137449"/>
              <a:ext cx="91440" cy="91440"/>
            </a:xfrm>
            <a:prstGeom prst="ellipse">
              <a:avLst/>
            </a:prstGeom>
            <a:solidFill>
              <a:srgbClr val="16D3C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490069" y="3364673"/>
            <a:ext cx="749345" cy="105076"/>
            <a:chOff x="7643962" y="3525384"/>
            <a:chExt cx="749345" cy="105076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7668063" y="3596535"/>
              <a:ext cx="668359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8301867" y="3525384"/>
              <a:ext cx="91440" cy="91440"/>
            </a:xfrm>
            <a:prstGeom prst="ellipse">
              <a:avLst/>
            </a:prstGeom>
            <a:solidFill>
              <a:srgbClr val="6CB27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43962" y="3539020"/>
              <a:ext cx="91440" cy="91440"/>
            </a:xfrm>
            <a:prstGeom prst="ellipse">
              <a:avLst/>
            </a:prstGeom>
            <a:solidFill>
              <a:srgbClr val="6CB27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32406" y="2260317"/>
            <a:ext cx="1075284" cy="456521"/>
            <a:chOff x="3833163" y="2258079"/>
            <a:chExt cx="1075284" cy="456521"/>
          </a:xfrm>
        </p:grpSpPr>
        <p:grpSp>
          <p:nvGrpSpPr>
            <p:cNvPr id="110" name="Group 109"/>
            <p:cNvGrpSpPr/>
            <p:nvPr/>
          </p:nvGrpSpPr>
          <p:grpSpPr>
            <a:xfrm>
              <a:off x="3833163" y="2258079"/>
              <a:ext cx="1074117" cy="412866"/>
              <a:chOff x="3833163" y="2258079"/>
              <a:chExt cx="1074117" cy="412866"/>
            </a:xfrm>
          </p:grpSpPr>
          <p:cxnSp>
            <p:nvCxnSpPr>
              <p:cNvPr id="36" name="Elbow Connector 35"/>
              <p:cNvCxnSpPr/>
              <p:nvPr/>
            </p:nvCxnSpPr>
            <p:spPr>
              <a:xfrm>
                <a:off x="3844413" y="2309610"/>
                <a:ext cx="1062867" cy="361335"/>
              </a:xfrm>
              <a:prstGeom prst="bentConnector3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3833163" y="2258079"/>
                <a:ext cx="91440" cy="91440"/>
              </a:xfrm>
              <a:prstGeom prst="ellipse">
                <a:avLst/>
              </a:prstGeom>
              <a:solidFill>
                <a:srgbClr val="FE91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817007" y="2623160"/>
              <a:ext cx="91440" cy="91440"/>
            </a:xfrm>
            <a:prstGeom prst="ellipse">
              <a:avLst/>
            </a:prstGeom>
            <a:solidFill>
              <a:srgbClr val="FD93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00390" y="2226245"/>
            <a:ext cx="858165" cy="506204"/>
            <a:chOff x="7300390" y="2226245"/>
            <a:chExt cx="858165" cy="506204"/>
          </a:xfrm>
        </p:grpSpPr>
        <p:cxnSp>
          <p:nvCxnSpPr>
            <p:cNvPr id="38" name="Elbow Connector 37"/>
            <p:cNvCxnSpPr/>
            <p:nvPr/>
          </p:nvCxnSpPr>
          <p:spPr>
            <a:xfrm rot="10800000" flipV="1">
              <a:off x="7353554" y="2248528"/>
              <a:ext cx="803782" cy="420327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8067115" y="2226245"/>
              <a:ext cx="91440" cy="91440"/>
            </a:xfrm>
            <a:prstGeom prst="ellipse">
              <a:avLst/>
            </a:prstGeom>
            <a:solidFill>
              <a:srgbClr val="845B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300390" y="2641009"/>
              <a:ext cx="91440" cy="91440"/>
            </a:xfrm>
            <a:prstGeom prst="ellipse">
              <a:avLst/>
            </a:prstGeom>
            <a:solidFill>
              <a:srgbClr val="845B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855991" y="1112179"/>
            <a:ext cx="2126490" cy="871462"/>
            <a:chOff x="3757915" y="1127161"/>
            <a:chExt cx="2126490" cy="871462"/>
          </a:xfrm>
        </p:grpSpPr>
        <p:grpSp>
          <p:nvGrpSpPr>
            <p:cNvPr id="106" name="Group 105"/>
            <p:cNvGrpSpPr/>
            <p:nvPr/>
          </p:nvGrpSpPr>
          <p:grpSpPr>
            <a:xfrm>
              <a:off x="3757915" y="1127161"/>
              <a:ext cx="2020522" cy="815984"/>
              <a:chOff x="3837529" y="1110019"/>
              <a:chExt cx="2020522" cy="815984"/>
            </a:xfrm>
          </p:grpSpPr>
          <p:cxnSp>
            <p:nvCxnSpPr>
              <p:cNvPr id="32" name="Elbow Connector 31"/>
              <p:cNvCxnSpPr/>
              <p:nvPr/>
            </p:nvCxnSpPr>
            <p:spPr>
              <a:xfrm>
                <a:off x="3837529" y="1153937"/>
                <a:ext cx="2020522" cy="772066"/>
              </a:xfrm>
              <a:prstGeom prst="bentConnector3">
                <a:avLst>
                  <a:gd name="adj1" fmla="val 90876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844840" y="1110019"/>
                <a:ext cx="91440" cy="91440"/>
              </a:xfrm>
              <a:prstGeom prst="ellipse">
                <a:avLst/>
              </a:prstGeom>
              <a:solidFill>
                <a:srgbClr val="FD3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5792965" y="1907183"/>
              <a:ext cx="91440" cy="91440"/>
            </a:xfrm>
            <a:prstGeom prst="ellipse">
              <a:avLst/>
            </a:prstGeom>
            <a:solidFill>
              <a:srgbClr val="FD3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171131" y="1116692"/>
            <a:ext cx="1959256" cy="866949"/>
            <a:chOff x="6267383" y="795852"/>
            <a:chExt cx="1959256" cy="86694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330004" y="795852"/>
              <a:ext cx="1896635" cy="829590"/>
              <a:chOff x="6282812" y="1133432"/>
              <a:chExt cx="1896635" cy="829590"/>
            </a:xfrm>
          </p:grpSpPr>
          <p:cxnSp>
            <p:nvCxnSpPr>
              <p:cNvPr id="34" name="Elbow Connector 33"/>
              <p:cNvCxnSpPr/>
              <p:nvPr/>
            </p:nvCxnSpPr>
            <p:spPr>
              <a:xfrm rot="10800000" flipV="1">
                <a:off x="6282812" y="1159246"/>
                <a:ext cx="1858294" cy="803776"/>
              </a:xfrm>
              <a:prstGeom prst="bentConnector3">
                <a:avLst>
                  <a:gd name="adj1" fmla="val 85714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8088007" y="1133432"/>
                <a:ext cx="91440" cy="91440"/>
              </a:xfrm>
              <a:prstGeom prst="ellipse">
                <a:avLst/>
              </a:prstGeom>
              <a:solidFill>
                <a:srgbClr val="0696D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6267383" y="1571361"/>
              <a:ext cx="91440" cy="91440"/>
            </a:xfrm>
            <a:prstGeom prst="ellipse">
              <a:avLst/>
            </a:prstGeom>
            <a:solidFill>
              <a:srgbClr val="0696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951524" y="2255026"/>
            <a:ext cx="2286000" cy="2286000"/>
            <a:chOff x="4951524" y="2255026"/>
            <a:chExt cx="2286000" cy="2286000"/>
          </a:xfrm>
        </p:grpSpPr>
        <p:sp>
          <p:nvSpPr>
            <p:cNvPr id="3" name="Oval 2"/>
            <p:cNvSpPr/>
            <p:nvPr/>
          </p:nvSpPr>
          <p:spPr>
            <a:xfrm>
              <a:off x="4951524" y="2255026"/>
              <a:ext cx="2286000" cy="2286000"/>
            </a:xfrm>
            <a:prstGeom prst="ellipse">
              <a:avLst/>
            </a:prstGeom>
            <a:solidFill>
              <a:srgbClr val="FAFAFA"/>
            </a:solidFill>
            <a:ln w="57150">
              <a:solidFill>
                <a:srgbClr val="C9EDF5"/>
              </a:solidFill>
            </a:ln>
            <a:effectLst>
              <a:outerShdw blurRad="304800" dist="228600" dir="1380000" sx="102000" sy="102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113859" y="2955385"/>
              <a:ext cx="203934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RELAVANT </a:t>
              </a:r>
            </a:p>
            <a:p>
              <a:pPr algn="ctr"/>
              <a:r>
                <a:rPr lang="en-US" sz="2800" b="1" dirty="0" smtClean="0"/>
                <a:t>RECORD</a:t>
              </a:r>
              <a:endParaRPr lang="en-US" sz="2800" b="1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5906" y="792601"/>
            <a:ext cx="3079341" cy="722671"/>
            <a:chOff x="820991" y="828884"/>
            <a:chExt cx="3079341" cy="722671"/>
          </a:xfrm>
        </p:grpSpPr>
        <p:sp>
          <p:nvSpPr>
            <p:cNvPr id="18" name="Rounded Rectangle 17"/>
            <p:cNvSpPr/>
            <p:nvPr/>
          </p:nvSpPr>
          <p:spPr>
            <a:xfrm>
              <a:off x="820991" y="828884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FD2E34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26501" y="925167"/>
              <a:ext cx="2973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FM-CS-AD1002-01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Training History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73060" y="1948274"/>
            <a:ext cx="3067665" cy="722671"/>
            <a:chOff x="820992" y="1948274"/>
            <a:chExt cx="3067665" cy="722671"/>
          </a:xfrm>
        </p:grpSpPr>
        <p:sp>
          <p:nvSpPr>
            <p:cNvPr id="19" name="Rounded Rectangle 18"/>
            <p:cNvSpPr/>
            <p:nvPr/>
          </p:nvSpPr>
          <p:spPr>
            <a:xfrm>
              <a:off x="820992" y="1948274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FE8A00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4373" y="2023607"/>
              <a:ext cx="2818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FM-CS-AD1002-02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OJT </a:t>
              </a:r>
              <a:r>
                <a:rPr lang="en-US" sz="1600" dirty="0">
                  <a:solidFill>
                    <a:schemeClr val="bg1"/>
                  </a:solidFill>
                </a:rPr>
                <a:t>Evaluation Form 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6695" y="3067664"/>
            <a:ext cx="3067665" cy="722671"/>
            <a:chOff x="820993" y="3066370"/>
            <a:chExt cx="3067665" cy="722671"/>
          </a:xfrm>
        </p:grpSpPr>
        <p:sp>
          <p:nvSpPr>
            <p:cNvPr id="20" name="Rounded Rectangle 19"/>
            <p:cNvSpPr/>
            <p:nvPr/>
          </p:nvSpPr>
          <p:spPr>
            <a:xfrm>
              <a:off x="820993" y="3066370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FFC402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94580" y="3148666"/>
              <a:ext cx="25891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FM-CS-AD1002-03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Skill </a:t>
              </a:r>
              <a:r>
                <a:rPr lang="en-US" sz="1600" dirty="0">
                  <a:solidFill>
                    <a:schemeClr val="bg1"/>
                  </a:solidFill>
                </a:rPr>
                <a:t>Map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46494" y="4165457"/>
            <a:ext cx="3067665" cy="722671"/>
            <a:chOff x="820994" y="5306444"/>
            <a:chExt cx="3067665" cy="722671"/>
          </a:xfrm>
        </p:grpSpPr>
        <p:sp>
          <p:nvSpPr>
            <p:cNvPr id="22" name="Rounded Rectangle 21"/>
            <p:cNvSpPr/>
            <p:nvPr/>
          </p:nvSpPr>
          <p:spPr>
            <a:xfrm>
              <a:off x="820994" y="5306444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00BBB0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20341" y="5359372"/>
              <a:ext cx="24016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FM-CS-AD1002-04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Training </a:t>
              </a:r>
              <a:r>
                <a:rPr lang="en-US" sz="1600" dirty="0">
                  <a:solidFill>
                    <a:schemeClr val="bg1"/>
                  </a:solidFill>
                </a:rPr>
                <a:t>Needs Survey 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05803" y="5271146"/>
            <a:ext cx="3067665" cy="722671"/>
            <a:chOff x="820993" y="4187054"/>
            <a:chExt cx="3067665" cy="722671"/>
          </a:xfrm>
        </p:grpSpPr>
        <p:sp>
          <p:nvSpPr>
            <p:cNvPr id="21" name="Rounded Rectangle 20"/>
            <p:cNvSpPr/>
            <p:nvPr/>
          </p:nvSpPr>
          <p:spPr>
            <a:xfrm>
              <a:off x="820993" y="4187054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02BE3C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38519" y="4289553"/>
              <a:ext cx="19367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FM-CS-AD1002-05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Training </a:t>
              </a:r>
              <a:r>
                <a:rPr lang="en-US" sz="1600" dirty="0">
                  <a:solidFill>
                    <a:schemeClr val="bg1"/>
                  </a:solidFill>
                </a:rPr>
                <a:t>plan 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121427" y="816304"/>
            <a:ext cx="3067665" cy="722671"/>
            <a:chOff x="8141106" y="783162"/>
            <a:chExt cx="3067665" cy="722671"/>
          </a:xfrm>
        </p:grpSpPr>
        <p:sp>
          <p:nvSpPr>
            <p:cNvPr id="11" name="Rounded Rectangle 10"/>
            <p:cNvSpPr/>
            <p:nvPr/>
          </p:nvSpPr>
          <p:spPr>
            <a:xfrm>
              <a:off x="8141106" y="783162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018CD0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594354" y="815747"/>
              <a:ext cx="21611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FM-CS-AD1002-06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Training </a:t>
              </a:r>
              <a:r>
                <a:rPr lang="en-US" sz="1600" dirty="0">
                  <a:solidFill>
                    <a:schemeClr val="bg1"/>
                  </a:solidFill>
                </a:rPr>
                <a:t>Registration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130387" y="1888092"/>
            <a:ext cx="3137397" cy="722671"/>
            <a:chOff x="8130088" y="1902552"/>
            <a:chExt cx="3137397" cy="722671"/>
          </a:xfrm>
        </p:grpSpPr>
        <p:sp>
          <p:nvSpPr>
            <p:cNvPr id="12" name="Rounded Rectangle 11"/>
            <p:cNvSpPr/>
            <p:nvPr/>
          </p:nvSpPr>
          <p:spPr>
            <a:xfrm>
              <a:off x="8141107" y="1902552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7B53C2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130088" y="1962246"/>
              <a:ext cx="31373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                FM-CS-AD1002-07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Training/Seminars </a:t>
              </a:r>
              <a:r>
                <a:rPr lang="en-US" sz="1400" dirty="0">
                  <a:solidFill>
                    <a:schemeClr val="bg1"/>
                  </a:solidFill>
                </a:rPr>
                <a:t>Requisition Form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206897" y="3056847"/>
            <a:ext cx="3156902" cy="722671"/>
            <a:chOff x="8141108" y="3051438"/>
            <a:chExt cx="3156902" cy="722671"/>
          </a:xfrm>
        </p:grpSpPr>
        <p:sp>
          <p:nvSpPr>
            <p:cNvPr id="13" name="Rounded Rectangle 12"/>
            <p:cNvSpPr/>
            <p:nvPr/>
          </p:nvSpPr>
          <p:spPr>
            <a:xfrm>
              <a:off x="8141108" y="3051438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FE7170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192673" y="3179443"/>
              <a:ext cx="31053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FM-CS-AD1002-08 Training </a:t>
              </a:r>
              <a:r>
                <a:rPr lang="en-US" sz="1400" dirty="0">
                  <a:solidFill>
                    <a:schemeClr val="bg1"/>
                  </a:solidFill>
                </a:rPr>
                <a:t>Report 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– </a:t>
              </a:r>
              <a:r>
                <a:rPr lang="en-US" sz="1400" dirty="0">
                  <a:solidFill>
                    <a:schemeClr val="bg1"/>
                  </a:solidFill>
                </a:rPr>
                <a:t>Public Training/ Public Seminar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173378" y="4137130"/>
            <a:ext cx="3067665" cy="722671"/>
            <a:chOff x="8141108" y="4141332"/>
            <a:chExt cx="3067665" cy="722671"/>
          </a:xfrm>
        </p:grpSpPr>
        <p:sp>
          <p:nvSpPr>
            <p:cNvPr id="14" name="Rounded Rectangle 13"/>
            <p:cNvSpPr/>
            <p:nvPr/>
          </p:nvSpPr>
          <p:spPr>
            <a:xfrm>
              <a:off x="8141108" y="4141332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11CCC1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693684" y="4226714"/>
              <a:ext cx="19367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FM-CS-AD1002-09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Orientation </a:t>
              </a:r>
              <a:r>
                <a:rPr lang="en-US" sz="1600" dirty="0">
                  <a:solidFill>
                    <a:schemeClr val="bg1"/>
                  </a:solidFill>
                </a:rPr>
                <a:t>Test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181294" y="5332336"/>
            <a:ext cx="3067665" cy="722671"/>
            <a:chOff x="8141109" y="5260722"/>
            <a:chExt cx="3067665" cy="722671"/>
          </a:xfrm>
        </p:grpSpPr>
        <p:sp>
          <p:nvSpPr>
            <p:cNvPr id="15" name="Rounded Rectangle 14"/>
            <p:cNvSpPr/>
            <p:nvPr/>
          </p:nvSpPr>
          <p:spPr>
            <a:xfrm>
              <a:off x="8141109" y="5260722"/>
              <a:ext cx="3067665" cy="722671"/>
            </a:xfrm>
            <a:prstGeom prst="roundRect">
              <a:avLst>
                <a:gd name="adj" fmla="val 50000"/>
              </a:avLst>
            </a:prstGeom>
            <a:solidFill>
              <a:srgbClr val="B34174"/>
            </a:solidFill>
            <a:ln>
              <a:solidFill>
                <a:schemeClr val="bg1"/>
              </a:solidFill>
            </a:ln>
            <a:effectLst>
              <a:outerShdw blurRad="1193800" dist="38100" dir="10800000" algn="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706566" y="5356711"/>
              <a:ext cx="19367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FM-CS-AD1002-10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Training </a:t>
              </a:r>
              <a:r>
                <a:rPr lang="en-US" sz="1600" dirty="0">
                  <a:solidFill>
                    <a:schemeClr val="bg1"/>
                  </a:solidFill>
                </a:rPr>
                <a:t>Record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802736" y="3380715"/>
            <a:ext cx="885521" cy="92499"/>
            <a:chOff x="4439934" y="6286986"/>
            <a:chExt cx="885521" cy="92499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4439934" y="6333236"/>
              <a:ext cx="885521" cy="105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4439934" y="6286986"/>
              <a:ext cx="885521" cy="92499"/>
              <a:chOff x="3844292" y="3386955"/>
              <a:chExt cx="885521" cy="9249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844292" y="3388014"/>
                <a:ext cx="91440" cy="91440"/>
              </a:xfrm>
              <a:prstGeom prst="ellipse">
                <a:avLst/>
              </a:prstGeom>
              <a:solidFill>
                <a:srgbClr val="FECB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638373" y="3386955"/>
                <a:ext cx="91440" cy="91440"/>
              </a:xfrm>
              <a:prstGeom prst="ellipse">
                <a:avLst/>
              </a:prstGeom>
              <a:solidFill>
                <a:srgbClr val="FECB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9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060833" y="2896819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38947" y="1281004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05985" y="5397883"/>
            <a:ext cx="1353312" cy="868680"/>
            <a:chOff x="1776131" y="1531741"/>
            <a:chExt cx="1353312" cy="868680"/>
          </a:xfrm>
          <a:solidFill>
            <a:srgbClr val="99CCFF"/>
          </a:solidFill>
        </p:grpSpPr>
        <p:sp>
          <p:nvSpPr>
            <p:cNvPr id="142" name="Rectangle 141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806894" y="4233986"/>
            <a:ext cx="1353312" cy="868680"/>
            <a:chOff x="1776131" y="1531741"/>
            <a:chExt cx="1353312" cy="868680"/>
          </a:xfrm>
        </p:grpSpPr>
        <p:sp>
          <p:nvSpPr>
            <p:cNvPr id="151" name="Rectangle 150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8085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814445" y="2728173"/>
            <a:ext cx="1353312" cy="868680"/>
            <a:chOff x="1776131" y="1531741"/>
            <a:chExt cx="1353312" cy="868680"/>
          </a:xfrm>
        </p:grpSpPr>
        <p:sp>
          <p:nvSpPr>
            <p:cNvPr id="147" name="Rectangle 146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4498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37073" y="200532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469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FF99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FF66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66FF33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33CCCC"/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rgbClr val="33CCCC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1412 L -0.14688 -0.008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1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419 L -0.14948 -0.0365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2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9723 L -0.14688 -0.0951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3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7893 L -0.14935 -0.080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4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366 L 0.10859 -0.0171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4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605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14739 0.0025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605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456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4804 0.0046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456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78" grpId="0"/>
      <p:bldP spid="179" grpId="0"/>
      <p:bldP spid="180" grpId="0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060833" y="2896819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38947" y="1281004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1805985" y="5397883"/>
            <a:ext cx="1353312" cy="86868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2078944" y="5460998"/>
            <a:ext cx="929148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TOPIC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085092" y="5775141"/>
            <a:ext cx="73358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806894" y="4233986"/>
            <a:ext cx="1353312" cy="86868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2011613" y="4297101"/>
            <a:ext cx="92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TOPIC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086001" y="4611244"/>
            <a:ext cx="73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814445" y="2728173"/>
            <a:ext cx="1353312" cy="8686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2032812" y="2791288"/>
            <a:ext cx="92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TOPIC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93552" y="3132727"/>
            <a:ext cx="73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24377" y="129089"/>
            <a:ext cx="9579973" cy="6395357"/>
          </a:xfrm>
          <a:prstGeom prst="roundRect">
            <a:avLst>
              <a:gd name="adj" fmla="val 1413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69462" y="1207020"/>
            <a:ext cx="5572128" cy="4224528"/>
          </a:xfrm>
          <a:prstGeom prst="round2SameRect">
            <a:avLst>
              <a:gd name="adj1" fmla="val 9089"/>
              <a:gd name="adj2" fmla="val 0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>
            <a:outerShdw blurRad="1016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5666032" y="1207019"/>
            <a:ext cx="5572128" cy="4224528"/>
          </a:xfrm>
          <a:prstGeom prst="round2SameRect">
            <a:avLst>
              <a:gd name="adj1" fmla="val 9089"/>
              <a:gd name="adj2" fmla="val 0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>
            <a:outerShdw blurRad="1016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03129" y="533221"/>
            <a:ext cx="4224528" cy="5579610"/>
            <a:chOff x="1803129" y="533221"/>
            <a:chExt cx="4224528" cy="5579610"/>
          </a:xfrm>
        </p:grpSpPr>
        <p:sp>
          <p:nvSpPr>
            <p:cNvPr id="3" name="Round Same Side Corner Rectangle 2"/>
            <p:cNvSpPr/>
            <p:nvPr/>
          </p:nvSpPr>
          <p:spPr>
            <a:xfrm rot="16200000">
              <a:off x="1129329" y="1207021"/>
              <a:ext cx="5572128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>
              <a:off x="5317546" y="540703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823175" y="138727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1823175" y="183460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823175" y="228193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1823175" y="272927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1823175" y="317660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823175" y="362393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823175" y="407126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1823175" y="451859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1823175" y="496593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1823175" y="541326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174292" y="533221"/>
            <a:ext cx="4224528" cy="5581930"/>
            <a:chOff x="6174292" y="533221"/>
            <a:chExt cx="4224528" cy="558193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5500490" y="1207023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804250" y="543023"/>
              <a:ext cx="3530451" cy="5572128"/>
              <a:chOff x="6791009" y="634366"/>
              <a:chExt cx="3530451" cy="5572128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H="1">
                <a:off x="6791009" y="634366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6818522" y="1471696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6821790" y="19641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6818522" y="239959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6806656" y="37381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6806656" y="41734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6806656" y="46207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6806656" y="503798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6806656" y="546622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6814188" y="330644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6814188" y="285066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6394" y="1361807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1811084" y="528998"/>
            <a:ext cx="4224528" cy="5579610"/>
            <a:chOff x="1803129" y="533221"/>
            <a:chExt cx="4224528" cy="5579610"/>
          </a:xfrm>
        </p:grpSpPr>
        <p:sp>
          <p:nvSpPr>
            <p:cNvPr id="174" name="Round Same Side Corner Rectangle 173"/>
            <p:cNvSpPr/>
            <p:nvPr/>
          </p:nvSpPr>
          <p:spPr>
            <a:xfrm rot="16200000">
              <a:off x="1129329" y="1207021"/>
              <a:ext cx="5572128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5317546" y="540703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1823175" y="138727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1823175" y="183460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1823175" y="228193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823175" y="272927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1823175" y="317660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1823175" y="362393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1823175" y="407126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1823175" y="451859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1823175" y="496593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1823175" y="541326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02967" y="1926004"/>
            <a:ext cx="351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This standard is applicable to human resource management. This guideline covers all levels of employees, 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6172009" y="528997"/>
            <a:ext cx="4224528" cy="5581930"/>
            <a:chOff x="6174292" y="533221"/>
            <a:chExt cx="4224528" cy="5581930"/>
          </a:xfrm>
        </p:grpSpPr>
        <p:sp>
          <p:nvSpPr>
            <p:cNvPr id="193" name="Round Same Side Corner Rectangle 192"/>
            <p:cNvSpPr/>
            <p:nvPr/>
          </p:nvSpPr>
          <p:spPr>
            <a:xfrm rot="5400000">
              <a:off x="5500490" y="1207023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6804250" y="543023"/>
              <a:ext cx="3530451" cy="5572128"/>
              <a:chOff x="6791009" y="634366"/>
              <a:chExt cx="3530451" cy="557212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H="1">
                <a:off x="6791009" y="634366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6818522" y="1471696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821790" y="19641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6818522" y="239959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6806656" y="37381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6806656" y="41734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6806656" y="46207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6806656" y="503798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6806656" y="546622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H="1">
                <a:off x="6814188" y="330644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6814188" y="285066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6928978" y="1476031"/>
            <a:ext cx="3388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srgbClr val="16405E"/>
                </a:solidFill>
                <a:latin typeface="Bradley Hand ITC" panose="03070402050302030203" pitchFamily="66" charset="0"/>
              </a:rPr>
              <a:t>Except</a:t>
            </a:r>
            <a:r>
              <a:rPr lang="en-US" sz="1600" b="1" dirty="0" smtClean="0">
                <a:solidFill>
                  <a:srgbClr val="16405E"/>
                </a:solidFill>
                <a:latin typeface="Bradley Hand ITC" panose="03070402050302030203" pitchFamily="66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6600"/>
                </a:solidFill>
                <a:latin typeface="Bradley Hand ITC" panose="03070402050302030203" pitchFamily="66" charset="0"/>
              </a:rPr>
              <a:t>for </a:t>
            </a:r>
            <a:r>
              <a:rPr lang="en-US" sz="1600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those in Executive level from Director to Managing Director (President), of the company and </a:t>
            </a:r>
            <a:r>
              <a:rPr lang="en-US" sz="1600" b="1" dirty="0" smtClean="0">
                <a:solidFill>
                  <a:srgbClr val="FF6600"/>
                </a:solidFill>
                <a:latin typeface="Bradley Hand ITC" panose="03070402050302030203" pitchFamily="66" charset="0"/>
              </a:rPr>
              <a:t>employee </a:t>
            </a:r>
            <a:r>
              <a:rPr lang="en-US" sz="1600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transferred from parent </a:t>
            </a:r>
            <a:r>
              <a:rPr lang="en-US" sz="1600" b="1" dirty="0" smtClean="0">
                <a:solidFill>
                  <a:srgbClr val="FF6600"/>
                </a:solidFill>
                <a:latin typeface="Bradley Hand ITC" panose="03070402050302030203" pitchFamily="66" charset="0"/>
              </a:rPr>
              <a:t>company </a:t>
            </a:r>
            <a:r>
              <a:rPr lang="en-US" sz="1600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and/or associated company.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68" name="TextBox 167"/>
          <p:cNvSpPr txBox="1"/>
          <p:nvPr/>
        </p:nvSpPr>
        <p:spPr>
          <a:xfrm>
            <a:off x="1890804" y="1375570"/>
            <a:ext cx="351197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rgbClr val="FF6600"/>
                </a:solidFill>
                <a:latin typeface="Bradley Hand ITC" panose="03070402050302030203" pitchFamily="66" charset="0"/>
              </a:rPr>
              <a:t>Scope of Standard </a:t>
            </a:r>
            <a:endParaRPr lang="en-US" sz="2000" b="1" u="sng" dirty="0">
              <a:solidFill>
                <a:srgbClr val="FF66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5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060833" y="2896819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38947" y="1281004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05985" y="5397883"/>
            <a:ext cx="1353312" cy="868680"/>
            <a:chOff x="1776131" y="1531741"/>
            <a:chExt cx="1353312" cy="868680"/>
          </a:xfrm>
          <a:solidFill>
            <a:srgbClr val="99CCFF"/>
          </a:solidFill>
        </p:grpSpPr>
        <p:sp>
          <p:nvSpPr>
            <p:cNvPr id="142" name="Rectangle 141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806894" y="4233986"/>
            <a:ext cx="1353312" cy="868680"/>
            <a:chOff x="1776131" y="1531741"/>
            <a:chExt cx="1353312" cy="868680"/>
          </a:xfrm>
        </p:grpSpPr>
        <p:sp>
          <p:nvSpPr>
            <p:cNvPr id="151" name="Rectangle 150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8085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24377" y="129089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440924" y="2698351"/>
            <a:ext cx="1353312" cy="868680"/>
            <a:chOff x="1776131" y="1531741"/>
            <a:chExt cx="1353312" cy="868680"/>
          </a:xfrm>
        </p:grpSpPr>
        <p:sp>
          <p:nvSpPr>
            <p:cNvPr id="147" name="Rectangle 146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4498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806535" y="536962"/>
            <a:ext cx="4224528" cy="5579610"/>
            <a:chOff x="1803129" y="533221"/>
            <a:chExt cx="4224528" cy="5579610"/>
          </a:xfrm>
        </p:grpSpPr>
        <p:sp>
          <p:nvSpPr>
            <p:cNvPr id="203" name="Round Same Side Corner Rectangle 202"/>
            <p:cNvSpPr/>
            <p:nvPr/>
          </p:nvSpPr>
          <p:spPr>
            <a:xfrm rot="16200000">
              <a:off x="1129329" y="1207021"/>
              <a:ext cx="5572128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/>
            <p:nvPr/>
          </p:nvCxnSpPr>
          <p:spPr>
            <a:xfrm flipH="1">
              <a:off x="5317546" y="540703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1823175" y="138727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>
              <a:off x="1823175" y="183460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1823175" y="228193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1823175" y="272927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>
              <a:off x="1823175" y="317660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1823175" y="362393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1823175" y="407126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>
              <a:off x="1823175" y="451859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H="1">
              <a:off x="1823175" y="496593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1823175" y="541326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33429" y="515806"/>
            <a:ext cx="4224528" cy="5581930"/>
            <a:chOff x="6174292" y="533221"/>
            <a:chExt cx="4224528" cy="5581930"/>
          </a:xfrm>
        </p:grpSpPr>
        <p:sp>
          <p:nvSpPr>
            <p:cNvPr id="216" name="Round Same Side Corner Rectangle 215"/>
            <p:cNvSpPr/>
            <p:nvPr/>
          </p:nvSpPr>
          <p:spPr>
            <a:xfrm rot="5400000">
              <a:off x="5500490" y="1207023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6804250" y="543023"/>
              <a:ext cx="3530451" cy="5572128"/>
              <a:chOff x="6791009" y="634366"/>
              <a:chExt cx="3530451" cy="5572128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flipH="1">
                <a:off x="6791009" y="634366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6818522" y="1471696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6821790" y="19641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6818522" y="239959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>
                <a:off x="6806656" y="37381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6806656" y="41734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6806656" y="46207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6806656" y="503798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6806656" y="546622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6814188" y="330644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>
                <a:off x="6814188" y="285066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59" name="TextBox 258"/>
          <p:cNvSpPr txBox="1"/>
          <p:nvPr/>
        </p:nvSpPr>
        <p:spPr>
          <a:xfrm>
            <a:off x="1846141" y="2341339"/>
            <a:ext cx="351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1.Company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organization and job </a:t>
            </a: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description</a:t>
            </a:r>
            <a:endParaRPr lang="en-US" sz="1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861983" y="3545217"/>
            <a:ext cx="3511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2. Recruitment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and </a:t>
            </a: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Selection</a:t>
            </a:r>
            <a:endParaRPr lang="en-US" sz="1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6803303" y="1490859"/>
            <a:ext cx="3511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4. Proceed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for staff with change in responsibility/Employee Promotion/Employee Transfer/ Change of Job Assignment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1861983" y="4519190"/>
            <a:ext cx="3511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3.Evaluation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during probation</a:t>
            </a:r>
          </a:p>
        </p:txBody>
      </p:sp>
      <p:pic>
        <p:nvPicPr>
          <p:cNvPr id="8194" name="Picture 2" descr="https://image.flaticon.com/icons/png/128/1679/16796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09" y="2244147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.flaticon.com/icons/png/128/942/9427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25" y="3314269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age.flaticon.com/icons/png/128/1721/17219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00" y="4522551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age.flaticon.com/icons/png/128/1589/15895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00" y="163433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1919299" y="1389032"/>
            <a:ext cx="31771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Detail of </a:t>
            </a:r>
            <a:r>
              <a:rPr lang="en-US" sz="20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2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2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03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3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604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604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55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  <p:bldP spid="261" grpId="0"/>
      <p:bldP spid="262" grpId="0"/>
      <p:bldP spid="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060833" y="2896819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38947" y="1281004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05985" y="5397883"/>
            <a:ext cx="1353312" cy="868680"/>
            <a:chOff x="1776131" y="1531741"/>
            <a:chExt cx="1353312" cy="868680"/>
          </a:xfrm>
          <a:solidFill>
            <a:srgbClr val="99CCFF"/>
          </a:solidFill>
        </p:grpSpPr>
        <p:sp>
          <p:nvSpPr>
            <p:cNvPr id="142" name="Rectangle 141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24377" y="129089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10311" y="3621149"/>
            <a:ext cx="1353312" cy="868680"/>
            <a:chOff x="1776131" y="1531741"/>
            <a:chExt cx="1353312" cy="868680"/>
          </a:xfrm>
        </p:grpSpPr>
        <p:sp>
          <p:nvSpPr>
            <p:cNvPr id="151" name="Rectangle 150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8085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815676" y="516966"/>
            <a:ext cx="4224528" cy="5579610"/>
            <a:chOff x="1803129" y="533221"/>
            <a:chExt cx="4224528" cy="5579610"/>
          </a:xfrm>
        </p:grpSpPr>
        <p:sp>
          <p:nvSpPr>
            <p:cNvPr id="154" name="Round Same Side Corner Rectangle 153"/>
            <p:cNvSpPr/>
            <p:nvPr/>
          </p:nvSpPr>
          <p:spPr>
            <a:xfrm rot="16200000">
              <a:off x="1129329" y="1207021"/>
              <a:ext cx="5572128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H="1">
              <a:off x="5317546" y="540703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823175" y="138727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1823175" y="183460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1823175" y="228193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1823175" y="272927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1823175" y="317660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1823175" y="3623935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1823175" y="407126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823175" y="451859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1823175" y="496593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1823175" y="541326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6189617" y="523417"/>
            <a:ext cx="4224528" cy="5581930"/>
            <a:chOff x="6174292" y="533221"/>
            <a:chExt cx="4224528" cy="5581930"/>
          </a:xfrm>
        </p:grpSpPr>
        <p:sp>
          <p:nvSpPr>
            <p:cNvPr id="189" name="Round Same Side Corner Rectangle 188"/>
            <p:cNvSpPr/>
            <p:nvPr/>
          </p:nvSpPr>
          <p:spPr>
            <a:xfrm rot="5400000">
              <a:off x="5500490" y="1207023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6804250" y="543023"/>
              <a:ext cx="3530451" cy="5572128"/>
              <a:chOff x="6791009" y="634366"/>
              <a:chExt cx="3530451" cy="5572128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H="1">
                <a:off x="6791009" y="634366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6818522" y="1471696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6821790" y="19641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6818522" y="239959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6806656" y="37381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6806656" y="41734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806656" y="46207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6806656" y="503798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6806656" y="546622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6814188" y="330644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6814188" y="285066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29" name="TextBox 228"/>
          <p:cNvSpPr txBox="1"/>
          <p:nvPr/>
        </p:nvSpPr>
        <p:spPr>
          <a:xfrm>
            <a:off x="1861165" y="1443460"/>
            <a:ext cx="351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33CC33"/>
                </a:solidFill>
                <a:latin typeface="Bradley Hand ITC" panose="03070402050302030203" pitchFamily="66" charset="0"/>
              </a:rPr>
              <a:t>1.Company </a:t>
            </a:r>
            <a:r>
              <a:rPr lang="en-US" sz="1600" b="1" dirty="0">
                <a:solidFill>
                  <a:srgbClr val="33CC33"/>
                </a:solidFill>
                <a:latin typeface="Bradley Hand ITC" panose="03070402050302030203" pitchFamily="66" charset="0"/>
              </a:rPr>
              <a:t>organization and job </a:t>
            </a:r>
            <a:r>
              <a:rPr lang="en-US" sz="1600" b="1" dirty="0" smtClean="0">
                <a:solidFill>
                  <a:srgbClr val="33CC33"/>
                </a:solidFill>
                <a:latin typeface="Bradley Hand ITC" panose="03070402050302030203" pitchFamily="66" charset="0"/>
              </a:rPr>
              <a:t>description</a:t>
            </a:r>
            <a:endParaRPr lang="en-US" sz="1600" b="1" dirty="0">
              <a:solidFill>
                <a:srgbClr val="33CC33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30" name="Picture 2" descr="https://image.flaticon.com/icons/png/128/1679/16796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08" y="2235031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age.flaticon.com/icons/png/128/1503/15033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07" y="383396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.flaticon.com/icons/png/128/942/9427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11" y="2235031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/>
          <p:cNvSpPr txBox="1"/>
          <p:nvPr/>
        </p:nvSpPr>
        <p:spPr>
          <a:xfrm>
            <a:off x="6862448" y="1415557"/>
            <a:ext cx="351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33CC33"/>
                </a:solidFill>
                <a:latin typeface="Bradley Hand ITC" panose="03070402050302030203" pitchFamily="66" charset="0"/>
              </a:rPr>
              <a:t>Organization and </a:t>
            </a:r>
            <a:r>
              <a:rPr lang="en-US" sz="1600" b="1" dirty="0">
                <a:solidFill>
                  <a:srgbClr val="33CC33"/>
                </a:solidFill>
                <a:latin typeface="Bradley Hand ITC" panose="03070402050302030203" pitchFamily="66" charset="0"/>
              </a:rPr>
              <a:t>Job </a:t>
            </a:r>
            <a:r>
              <a:rPr lang="en-US" sz="1600" b="1" dirty="0" smtClean="0">
                <a:solidFill>
                  <a:srgbClr val="33CC33"/>
                </a:solidFill>
                <a:latin typeface="Bradley Hand ITC" panose="03070402050302030203" pitchFamily="66" charset="0"/>
              </a:rPr>
              <a:t>description will </a:t>
            </a:r>
            <a:r>
              <a:rPr lang="en-US" sz="1600" b="1" dirty="0">
                <a:solidFill>
                  <a:srgbClr val="33CC33"/>
                </a:solidFill>
                <a:latin typeface="Bradley Hand ITC" panose="03070402050302030203" pitchFamily="66" charset="0"/>
              </a:rPr>
              <a:t>be approved by Department Manager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87795" y="4112605"/>
            <a:ext cx="3796345" cy="1862746"/>
            <a:chOff x="6710248" y="4208399"/>
            <a:chExt cx="3796345" cy="1862746"/>
          </a:xfrm>
        </p:grpSpPr>
        <p:sp>
          <p:nvSpPr>
            <p:cNvPr id="202" name="Rounded Rectangle 201"/>
            <p:cNvSpPr/>
            <p:nvPr/>
          </p:nvSpPr>
          <p:spPr>
            <a:xfrm>
              <a:off x="6710248" y="4208399"/>
              <a:ext cx="3583043" cy="186274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292100" dist="38100" dir="18900000" sx="103000" sy="103000" algn="bl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3795" y="4245749"/>
              <a:ext cx="373279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 smtClean="0"/>
                <a:t>JD/JS</a:t>
              </a:r>
              <a:endParaRPr lang="en-US" sz="1000" b="1" u="sng" dirty="0"/>
            </a:p>
            <a:p>
              <a:r>
                <a:rPr lang="en-US" sz="1000" dirty="0" smtClean="0"/>
                <a:t>- Supervisor </a:t>
              </a:r>
              <a:r>
                <a:rPr lang="en-US" sz="1000" dirty="0"/>
                <a:t>preparation JD/JS </a:t>
              </a:r>
            </a:p>
            <a:p>
              <a:r>
                <a:rPr lang="en-US" sz="1000" dirty="0" smtClean="0"/>
                <a:t>- SM </a:t>
              </a:r>
              <a:r>
                <a:rPr lang="en-US" sz="1000" dirty="0"/>
                <a:t>review</a:t>
              </a:r>
            </a:p>
            <a:p>
              <a:r>
                <a:rPr lang="en-US" sz="1000" dirty="0" smtClean="0"/>
                <a:t>- GM/Department </a:t>
              </a:r>
              <a:r>
                <a:rPr lang="en-US" sz="1000" dirty="0"/>
                <a:t>Manager approve</a:t>
              </a:r>
            </a:p>
            <a:p>
              <a:r>
                <a:rPr lang="en-US" sz="1000" b="1" u="sng" dirty="0" smtClean="0"/>
                <a:t>Update</a:t>
              </a:r>
            </a:p>
            <a:p>
              <a:r>
                <a:rPr lang="en-US" sz="1000" dirty="0" smtClean="0"/>
                <a:t>-</a:t>
              </a:r>
              <a:r>
                <a:rPr lang="en-US" sz="1000" dirty="0"/>
                <a:t>Function change</a:t>
              </a:r>
            </a:p>
            <a:p>
              <a:r>
                <a:rPr lang="en-US" sz="1000" dirty="0" smtClean="0"/>
                <a:t>-Class Change/Position Change</a:t>
              </a:r>
            </a:p>
            <a:p>
              <a:r>
                <a:rPr lang="en-US" sz="1000" dirty="0" smtClean="0"/>
                <a:t>-New Class/Position </a:t>
              </a:r>
            </a:p>
            <a:p>
              <a:r>
                <a:rPr lang="en-US" sz="1000" dirty="0" smtClean="0">
                  <a:hlinkClick r:id="rId5" action="ppaction://hlinkfile"/>
                </a:rPr>
                <a:t>Employee Promotion and Classification (Group 1).pdf</a:t>
              </a:r>
              <a:endParaRPr lang="en-US" sz="1000" dirty="0" smtClean="0"/>
            </a:p>
            <a:p>
              <a:endParaRPr lang="en-US" sz="1000" dirty="0" smtClean="0"/>
            </a:p>
            <a:p>
              <a:r>
                <a:rPr lang="en-US" sz="1000" dirty="0" smtClean="0">
                  <a:hlinkClick r:id="rId6" action="ppaction://hlinkfile"/>
                </a:rPr>
                <a:t>Employee Promotion and Classification (Group2).pdf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3488" y="2281122"/>
            <a:ext cx="3492660" cy="1785104"/>
            <a:chOff x="6720579" y="2376006"/>
            <a:chExt cx="3492660" cy="1785104"/>
          </a:xfrm>
        </p:grpSpPr>
        <p:sp>
          <p:nvSpPr>
            <p:cNvPr id="8" name="Rounded Rectangle 7"/>
            <p:cNvSpPr/>
            <p:nvPr/>
          </p:nvSpPr>
          <p:spPr>
            <a:xfrm>
              <a:off x="6720579" y="2385074"/>
              <a:ext cx="3492660" cy="1663150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292100" dist="38100" dir="18900000" sx="103000" sy="103000" algn="bl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742774" y="2376006"/>
              <a:ext cx="347046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 smtClean="0"/>
            </a:p>
            <a:p>
              <a:r>
                <a:rPr lang="en-US" sz="1400" b="1" dirty="0" smtClean="0"/>
                <a:t>Organization</a:t>
              </a:r>
              <a:endParaRPr lang="en-US" sz="1400" b="1" dirty="0"/>
            </a:p>
            <a:p>
              <a:r>
                <a:rPr lang="en-US" sz="1200" b="1" u="sng" dirty="0" smtClean="0"/>
                <a:t>Update</a:t>
              </a:r>
              <a:r>
                <a:rPr lang="en-US" sz="1200" dirty="0" smtClean="0"/>
                <a:t> </a:t>
              </a:r>
            </a:p>
            <a:p>
              <a:r>
                <a:rPr lang="en-US" sz="1200" dirty="0" smtClean="0"/>
                <a:t>- New Employee</a:t>
              </a:r>
            </a:p>
            <a:p>
              <a:r>
                <a:rPr lang="en-US" sz="1200" dirty="0" smtClean="0"/>
                <a:t>- Employee Resign</a:t>
              </a:r>
            </a:p>
            <a:p>
              <a:r>
                <a:rPr lang="en-US" sz="1200" dirty="0" smtClean="0"/>
                <a:t>- Rotation</a:t>
              </a:r>
            </a:p>
            <a:p>
              <a:r>
                <a:rPr lang="en-US" sz="1200" dirty="0" smtClean="0"/>
                <a:t>- Promotion/Changed Class/Position/Demotion  </a:t>
              </a:r>
            </a:p>
            <a:p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93461" y="3254381"/>
            <a:ext cx="1518555" cy="596951"/>
            <a:chOff x="3293461" y="3254381"/>
            <a:chExt cx="1518555" cy="596951"/>
          </a:xfrm>
        </p:grpSpPr>
        <p:sp>
          <p:nvSpPr>
            <p:cNvPr id="14" name="Rectangle 13"/>
            <p:cNvSpPr/>
            <p:nvPr/>
          </p:nvSpPr>
          <p:spPr>
            <a:xfrm>
              <a:off x="3977826" y="3254381"/>
              <a:ext cx="834190" cy="5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sx="109000" sy="109000" algn="br" rotWithShape="0">
                <a:prstClr val="black">
                  <a:alpha val="40000"/>
                </a:prst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93461" y="3350613"/>
              <a:ext cx="1483566" cy="500719"/>
              <a:chOff x="3293461" y="3350613"/>
              <a:chExt cx="1483566" cy="500719"/>
            </a:xfrm>
          </p:grpSpPr>
          <p:sp>
            <p:nvSpPr>
              <p:cNvPr id="7" name="Down Arrow 6"/>
              <p:cNvSpPr/>
              <p:nvPr/>
            </p:nvSpPr>
            <p:spPr>
              <a:xfrm>
                <a:off x="3293461" y="3379182"/>
                <a:ext cx="484632" cy="472150"/>
              </a:xfrm>
              <a:prstGeom prst="downArrow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11955" y="3350613"/>
                <a:ext cx="765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Copy</a:t>
                </a:r>
                <a:endParaRPr lang="en-US" sz="1600" b="1" dirty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397333" y="5080573"/>
            <a:ext cx="2905981" cy="911947"/>
            <a:chOff x="2397334" y="5080573"/>
            <a:chExt cx="2450846" cy="911947"/>
          </a:xfrm>
        </p:grpSpPr>
        <p:sp>
          <p:nvSpPr>
            <p:cNvPr id="23" name="Rounded Rectangle 22"/>
            <p:cNvSpPr/>
            <p:nvPr/>
          </p:nvSpPr>
          <p:spPr>
            <a:xfrm>
              <a:off x="2397334" y="5080573"/>
              <a:ext cx="2389146" cy="882749"/>
            </a:xfrm>
            <a:prstGeom prst="round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21650" y="5099968"/>
              <a:ext cx="23265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JD/JS</a:t>
              </a:r>
            </a:p>
            <a:p>
              <a:r>
                <a:rPr lang="en-US" sz="1050" dirty="0" smtClean="0">
                  <a:hlinkClick r:id="rId7" action="ppaction://hlinkfile"/>
                </a:rPr>
                <a:t>FM-CS-AD1001-01_Job Description Form.xlsx</a:t>
              </a:r>
              <a:endParaRPr lang="en-US" sz="1050" dirty="0" smtClean="0"/>
            </a:p>
            <a:p>
              <a:r>
                <a:rPr lang="en-US" sz="1050" dirty="0" smtClean="0">
                  <a:hlinkClick r:id="rId8" action="ppaction://hlinkfile"/>
                </a:rPr>
                <a:t>EMS Organization Update 1 April 2019.pdf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98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1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1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060833" y="2896819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38947" y="1281004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23501" y="106091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435714" y="4891505"/>
            <a:ext cx="1353312" cy="868680"/>
            <a:chOff x="1776131" y="1531741"/>
            <a:chExt cx="1353312" cy="868680"/>
          </a:xfrm>
          <a:solidFill>
            <a:srgbClr val="99CCFF"/>
          </a:solidFill>
        </p:grpSpPr>
        <p:sp>
          <p:nvSpPr>
            <p:cNvPr id="142" name="Rectangle 141"/>
            <p:cNvSpPr/>
            <p:nvPr/>
          </p:nvSpPr>
          <p:spPr>
            <a:xfrm>
              <a:off x="1776131" y="1531741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55238" y="1908999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6" name="Round Same Side Corner Rectangle 145"/>
          <p:cNvSpPr/>
          <p:nvPr/>
        </p:nvSpPr>
        <p:spPr>
          <a:xfrm rot="16200000">
            <a:off x="1148053" y="1188571"/>
            <a:ext cx="5572128" cy="4224528"/>
          </a:xfrm>
          <a:prstGeom prst="round2SameRect">
            <a:avLst>
              <a:gd name="adj1" fmla="val 90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16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6159234" y="499734"/>
            <a:ext cx="4224528" cy="5668095"/>
            <a:chOff x="6113878" y="410960"/>
            <a:chExt cx="4224528" cy="5668095"/>
          </a:xfrm>
        </p:grpSpPr>
        <p:sp>
          <p:nvSpPr>
            <p:cNvPr id="185" name="Round Same Side Corner Rectangle 184"/>
            <p:cNvSpPr/>
            <p:nvPr/>
          </p:nvSpPr>
          <p:spPr>
            <a:xfrm rot="5400000">
              <a:off x="5440076" y="1084762"/>
              <a:ext cx="5572131" cy="4224528"/>
            </a:xfrm>
            <a:prstGeom prst="round2SameRect">
              <a:avLst>
                <a:gd name="adj1" fmla="val 908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804250" y="506927"/>
              <a:ext cx="3530121" cy="5572128"/>
              <a:chOff x="6791009" y="598270"/>
              <a:chExt cx="3530121" cy="5572128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flipH="1">
                <a:off x="6791009" y="598270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6818522" y="144763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6821460" y="188195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6795268" y="23296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6795268" y="368149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6795268" y="4110998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6806656" y="455040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6820100" y="500566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6806656" y="547837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6791009" y="320384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814188" y="2769002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5748457" y="887413"/>
            <a:ext cx="731812" cy="5031084"/>
            <a:chOff x="5748457" y="887413"/>
            <a:chExt cx="731812" cy="5031084"/>
          </a:xfrm>
        </p:grpSpPr>
        <p:grpSp>
          <p:nvGrpSpPr>
            <p:cNvPr id="29" name="Group 28"/>
            <p:cNvGrpSpPr/>
            <p:nvPr/>
          </p:nvGrpSpPr>
          <p:grpSpPr>
            <a:xfrm>
              <a:off x="5748457" y="887413"/>
              <a:ext cx="731812" cy="200025"/>
              <a:chOff x="5964180" y="901060"/>
              <a:chExt cx="731812" cy="2000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19" name="Block Arc 1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5748457" y="1311893"/>
              <a:ext cx="731812" cy="200025"/>
              <a:chOff x="5964180" y="901060"/>
              <a:chExt cx="731812" cy="20002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748457" y="2698351"/>
              <a:ext cx="731812" cy="200025"/>
              <a:chOff x="5964180" y="901060"/>
              <a:chExt cx="731812" cy="2000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0" name="Block Arc 39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Block Arc 40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748457" y="1759225"/>
              <a:ext cx="731812" cy="200025"/>
              <a:chOff x="5964180" y="901060"/>
              <a:chExt cx="731812" cy="20002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46" name="Block Arc 45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5748457" y="2258391"/>
              <a:ext cx="731812" cy="200025"/>
              <a:chOff x="5964180" y="901060"/>
              <a:chExt cx="731812" cy="20002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2" name="Block Arc 51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5748457" y="3206758"/>
              <a:ext cx="731812" cy="200025"/>
              <a:chOff x="5964180" y="901060"/>
              <a:chExt cx="731812" cy="2000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58" name="Block Arc 57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Block Arc 58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748457" y="4276780"/>
              <a:ext cx="731812" cy="200025"/>
              <a:chOff x="5964180" y="901060"/>
              <a:chExt cx="731812" cy="20002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65" name="Block Arc 6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Block Arc 6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5748457" y="3779642"/>
              <a:ext cx="731812" cy="200025"/>
              <a:chOff x="5964180" y="901060"/>
              <a:chExt cx="731812" cy="200025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71" name="Block Arc 70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5748457" y="4783531"/>
              <a:ext cx="731812" cy="200025"/>
              <a:chOff x="5964180" y="901060"/>
              <a:chExt cx="731812" cy="20002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3" name="Block Arc 82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5748457" y="5280591"/>
              <a:ext cx="731812" cy="200025"/>
              <a:chOff x="5964180" y="901060"/>
              <a:chExt cx="731812" cy="200025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89" name="Block Arc 88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89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5748457" y="5718472"/>
              <a:ext cx="731812" cy="200025"/>
              <a:chOff x="5964180" y="901060"/>
              <a:chExt cx="731812" cy="20002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513112" y="914400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64180" y="909633"/>
                <a:ext cx="182880" cy="18288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098762" y="901060"/>
                <a:ext cx="480959" cy="200025"/>
                <a:chOff x="8278883" y="1396359"/>
                <a:chExt cx="835262" cy="228602"/>
              </a:xfrm>
            </p:grpSpPr>
            <p:sp>
              <p:nvSpPr>
                <p:cNvPr id="95" name="Block Arc 94"/>
                <p:cNvSpPr/>
                <p:nvPr/>
              </p:nvSpPr>
              <p:spPr>
                <a:xfrm>
                  <a:off x="8278883" y="1533521"/>
                  <a:ext cx="822960" cy="91440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>
                <a:xfrm>
                  <a:off x="8291185" y="1396359"/>
                  <a:ext cx="822960" cy="137155"/>
                </a:xfrm>
                <a:prstGeom prst="blockArc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41" name="TextBox 240"/>
          <p:cNvSpPr txBox="1"/>
          <p:nvPr/>
        </p:nvSpPr>
        <p:spPr>
          <a:xfrm>
            <a:off x="1899930" y="1052154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2. 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01220" y="3405816"/>
            <a:ext cx="1645920" cy="1645920"/>
          </a:xfrm>
          <a:prstGeom prst="ellipse">
            <a:avLst/>
          </a:prstGeom>
          <a:solidFill>
            <a:srgbClr val="99CCFF">
              <a:alpha val="5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19100" dist="38100" dir="18900000" algn="bl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8927974">
            <a:off x="2174473" y="2250318"/>
            <a:ext cx="1001283" cy="1614617"/>
          </a:xfrm>
          <a:prstGeom prst="trapezoid">
            <a:avLst/>
          </a:prstGeom>
          <a:solidFill>
            <a:srgbClr val="3ABCBC"/>
          </a:solidFill>
          <a:ln>
            <a:noFill/>
          </a:ln>
          <a:effectLst>
            <a:outerShdw blurRad="482600" dist="114300" dir="16200000" sx="106000" sy="1060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rapezoid 242"/>
          <p:cNvSpPr/>
          <p:nvPr/>
        </p:nvSpPr>
        <p:spPr>
          <a:xfrm rot="11717440">
            <a:off x="3227927" y="2670230"/>
            <a:ext cx="775476" cy="1270893"/>
          </a:xfrm>
          <a:prstGeom prst="trapezoid">
            <a:avLst/>
          </a:prstGeom>
          <a:solidFill>
            <a:srgbClr val="FFC000"/>
          </a:solidFill>
          <a:ln>
            <a:noFill/>
          </a:ln>
          <a:effectLst>
            <a:outerShdw blurRad="482600" dist="114300" dir="16200000" sx="106000" sy="1060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rapezoid 243"/>
          <p:cNvSpPr/>
          <p:nvPr/>
        </p:nvSpPr>
        <p:spPr>
          <a:xfrm rot="13740822">
            <a:off x="4048164" y="2670590"/>
            <a:ext cx="914400" cy="1507678"/>
          </a:xfrm>
          <a:prstGeom prst="trapezoid">
            <a:avLst/>
          </a:prstGeom>
          <a:solidFill>
            <a:srgbClr val="00B0F0"/>
          </a:solidFill>
          <a:ln>
            <a:noFill/>
          </a:ln>
          <a:effectLst>
            <a:outerShdw blurRad="482600" dist="114300" dir="16200000" sx="106000" sy="1060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rapezoid 244"/>
          <p:cNvSpPr/>
          <p:nvPr/>
        </p:nvSpPr>
        <p:spPr>
          <a:xfrm rot="15734250">
            <a:off x="4226281" y="3588467"/>
            <a:ext cx="914400" cy="1369291"/>
          </a:xfrm>
          <a:prstGeom prst="trapezoid">
            <a:avLst/>
          </a:prstGeom>
          <a:solidFill>
            <a:srgbClr val="FF0000"/>
          </a:solidFill>
          <a:ln>
            <a:noFill/>
          </a:ln>
          <a:effectLst>
            <a:outerShdw blurRad="482600" dist="114300" dir="16200000" sx="106000" sy="1060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rapezoid 245"/>
          <p:cNvSpPr/>
          <p:nvPr/>
        </p:nvSpPr>
        <p:spPr>
          <a:xfrm rot="18869962">
            <a:off x="3502366" y="4557678"/>
            <a:ext cx="914400" cy="968099"/>
          </a:xfrm>
          <a:prstGeom prst="trapezoid">
            <a:avLst/>
          </a:prstGeom>
          <a:solidFill>
            <a:srgbClr val="002060"/>
          </a:solidFill>
          <a:ln>
            <a:noFill/>
          </a:ln>
          <a:effectLst>
            <a:outerShdw blurRad="482600" dist="114300" dir="16200000" sx="106000" sy="1060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700287" y="3508946"/>
            <a:ext cx="1463040" cy="1463040"/>
            <a:chOff x="2700287" y="3508946"/>
            <a:chExt cx="1463040" cy="1463040"/>
          </a:xfrm>
        </p:grpSpPr>
        <p:sp>
          <p:nvSpPr>
            <p:cNvPr id="242" name="Oval 241"/>
            <p:cNvSpPr/>
            <p:nvPr/>
          </p:nvSpPr>
          <p:spPr>
            <a:xfrm>
              <a:off x="2700287" y="3508946"/>
              <a:ext cx="1463040" cy="1463040"/>
            </a:xfrm>
            <a:prstGeom prst="ellipse">
              <a:avLst/>
            </a:prstGeom>
            <a:solidFill>
              <a:srgbClr val="99CCFF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241300" dir="13500000" algn="b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8818" y="3997413"/>
              <a:ext cx="937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Process</a:t>
              </a:r>
              <a:endParaRPr lang="en-US" sz="16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10969" y="1850844"/>
            <a:ext cx="365760" cy="366913"/>
            <a:chOff x="2368164" y="1850844"/>
            <a:chExt cx="365760" cy="366913"/>
          </a:xfrm>
        </p:grpSpPr>
        <p:sp>
          <p:nvSpPr>
            <p:cNvPr id="14" name="Oval 13"/>
            <p:cNvSpPr/>
            <p:nvPr/>
          </p:nvSpPr>
          <p:spPr>
            <a:xfrm>
              <a:off x="2368164" y="1851997"/>
              <a:ext cx="365760" cy="365760"/>
            </a:xfrm>
            <a:prstGeom prst="ellipse">
              <a:avLst/>
            </a:prstGeom>
            <a:solidFill>
              <a:srgbClr val="3A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2410858" y="1850844"/>
              <a:ext cx="25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89446" y="1488503"/>
            <a:ext cx="347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3ABCBC"/>
                </a:solidFill>
                <a:latin typeface="Bradley Hand ITC" panose="03070402050302030203" pitchFamily="66" charset="0"/>
              </a:rPr>
              <a:t>1. </a:t>
            </a: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***</a:t>
            </a:r>
            <a:r>
              <a:rPr lang="en-US" sz="1600" b="1" dirty="0" smtClean="0">
                <a:solidFill>
                  <a:srgbClr val="3ABCBC"/>
                </a:solidFill>
                <a:latin typeface="Bradley Hand ITC" panose="03070402050302030203" pitchFamily="66" charset="0"/>
              </a:rPr>
              <a:t>Manpower </a:t>
            </a:r>
            <a:r>
              <a:rPr lang="en-US" sz="1600" b="1" dirty="0">
                <a:solidFill>
                  <a:srgbClr val="3ABCBC"/>
                </a:solidFill>
                <a:latin typeface="Bradley Hand ITC" panose="03070402050302030203" pitchFamily="66" charset="0"/>
              </a:rPr>
              <a:t>Request </a:t>
            </a:r>
            <a:r>
              <a:rPr lang="en-US" sz="1600" b="1" dirty="0" smtClean="0">
                <a:solidFill>
                  <a:srgbClr val="3ABCBC"/>
                </a:solidFill>
                <a:latin typeface="Bradley Hand ITC" panose="03070402050302030203" pitchFamily="66" charset="0"/>
              </a:rPr>
              <a:t>Form </a:t>
            </a:r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(if new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position/new class along with job description document the required position and organization 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64743" y="2292621"/>
            <a:ext cx="365760" cy="365760"/>
            <a:chOff x="3664743" y="2292621"/>
            <a:chExt cx="365760" cy="365760"/>
          </a:xfrm>
        </p:grpSpPr>
        <p:sp>
          <p:nvSpPr>
            <p:cNvPr id="248" name="Oval 247"/>
            <p:cNvSpPr/>
            <p:nvPr/>
          </p:nvSpPr>
          <p:spPr>
            <a:xfrm>
              <a:off x="3664743" y="2292621"/>
              <a:ext cx="365760" cy="3657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706848" y="2315931"/>
              <a:ext cx="25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13759" y="2528811"/>
            <a:ext cx="365760" cy="365760"/>
            <a:chOff x="5213759" y="2528811"/>
            <a:chExt cx="365760" cy="365760"/>
          </a:xfrm>
        </p:grpSpPr>
        <p:sp>
          <p:nvSpPr>
            <p:cNvPr id="249" name="Oval 248"/>
            <p:cNvSpPr/>
            <p:nvPr/>
          </p:nvSpPr>
          <p:spPr>
            <a:xfrm>
              <a:off x="5213759" y="2528811"/>
              <a:ext cx="365760" cy="365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252695" y="2542299"/>
              <a:ext cx="25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4463" y="3895111"/>
            <a:ext cx="365760" cy="378001"/>
            <a:chOff x="5414463" y="3895111"/>
            <a:chExt cx="365760" cy="378001"/>
          </a:xfrm>
        </p:grpSpPr>
        <p:sp>
          <p:nvSpPr>
            <p:cNvPr id="250" name="Oval 249"/>
            <p:cNvSpPr/>
            <p:nvPr/>
          </p:nvSpPr>
          <p:spPr>
            <a:xfrm>
              <a:off x="5414463" y="3907352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429822" y="3895111"/>
              <a:ext cx="25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4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16500" y="5358494"/>
            <a:ext cx="365760" cy="379039"/>
            <a:chOff x="4316500" y="5358494"/>
            <a:chExt cx="365760" cy="379039"/>
          </a:xfrm>
        </p:grpSpPr>
        <p:sp>
          <p:nvSpPr>
            <p:cNvPr id="251" name="Oval 250"/>
            <p:cNvSpPr/>
            <p:nvPr/>
          </p:nvSpPr>
          <p:spPr>
            <a:xfrm>
              <a:off x="4316500" y="5371773"/>
              <a:ext cx="365760" cy="36576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4343227" y="5358494"/>
              <a:ext cx="25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5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6786103" y="3278064"/>
            <a:ext cx="347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2 Consider Resume of candidate </a:t>
            </a:r>
            <a:endParaRPr lang="en-US" sz="16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795612" y="3720496"/>
            <a:ext cx="355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3 Interviews  and evaluation  </a:t>
            </a:r>
            <a:r>
              <a:rPr lang="en-US" sz="1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score must </a:t>
            </a:r>
            <a:r>
              <a:rPr lang="en-US" sz="16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be </a:t>
            </a:r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≥80% </a:t>
            </a:r>
            <a:r>
              <a:rPr lang="en-US" sz="1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if not must more details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836606" y="4653352"/>
            <a:ext cx="347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4  Hiring approved </a:t>
            </a:r>
            <a:endParaRPr lang="en-US" sz="1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817788" y="5067746"/>
            <a:ext cx="347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5  Sign contract </a:t>
            </a:r>
            <a:endParaRPr lang="en-US" sz="1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1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1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01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1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01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1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01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01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01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241" grpId="0"/>
      <p:bldP spid="8" grpId="0" animBg="1"/>
      <p:bldP spid="11" grpId="0" animBg="1"/>
      <p:bldP spid="243" grpId="0" animBg="1"/>
      <p:bldP spid="244" grpId="0" animBg="1"/>
      <p:bldP spid="245" grpId="0" animBg="1"/>
      <p:bldP spid="246" grpId="0" animBg="1"/>
      <p:bldP spid="16" grpId="0"/>
      <p:bldP spid="257" grpId="0"/>
      <p:bldP spid="258" grpId="0"/>
      <p:bldP spid="259" grpId="0"/>
      <p:bldP spid="2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exagon 64"/>
          <p:cNvSpPr/>
          <p:nvPr/>
        </p:nvSpPr>
        <p:spPr>
          <a:xfrm>
            <a:off x="4807974" y="58997"/>
            <a:ext cx="2659626" cy="2218156"/>
          </a:xfrm>
          <a:prstGeom prst="hexagon">
            <a:avLst>
              <a:gd name="adj" fmla="val 21013"/>
              <a:gd name="vf" fmla="val 115470"/>
            </a:avLst>
          </a:prstGeom>
          <a:gradFill flip="none" rotWithShape="1">
            <a:gsLst>
              <a:gs pos="6000">
                <a:srgbClr val="00CC99"/>
              </a:gs>
              <a:gs pos="100000">
                <a:schemeClr val="bg1"/>
              </a:gs>
              <a:gs pos="100000">
                <a:schemeClr val="bg1"/>
              </a:gs>
              <a:gs pos="90000">
                <a:srgbClr val="0070C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/>
          <p:cNvSpPr/>
          <p:nvPr/>
        </p:nvSpPr>
        <p:spPr>
          <a:xfrm>
            <a:off x="4959952" y="198326"/>
            <a:ext cx="2355669" cy="1912203"/>
          </a:xfrm>
          <a:prstGeom prst="hexagon">
            <a:avLst>
              <a:gd name="adj" fmla="val 21013"/>
              <a:gd name="vf" fmla="val 115470"/>
            </a:avLst>
          </a:prstGeom>
          <a:solidFill>
            <a:srgbClr val="F3F1F2"/>
          </a:solidFill>
          <a:ln>
            <a:noFill/>
          </a:ln>
          <a:effectLst>
            <a:outerShdw blurRad="647700" dist="190500" dir="9600000"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67601" y="2583734"/>
            <a:ext cx="1696064" cy="1519084"/>
            <a:chOff x="3767601" y="2583734"/>
            <a:chExt cx="1696064" cy="1519084"/>
          </a:xfrm>
        </p:grpSpPr>
        <p:sp>
          <p:nvSpPr>
            <p:cNvPr id="71" name="Hexagon 70"/>
            <p:cNvSpPr/>
            <p:nvPr/>
          </p:nvSpPr>
          <p:spPr>
            <a:xfrm>
              <a:off x="3767601" y="2583734"/>
              <a:ext cx="1696064" cy="1519084"/>
            </a:xfrm>
            <a:prstGeom prst="hexagon">
              <a:avLst>
                <a:gd name="adj" fmla="val 21013"/>
                <a:gd name="vf" fmla="val 115470"/>
              </a:avLst>
            </a:prstGeom>
            <a:solidFill>
              <a:srgbClr val="28A5A2"/>
            </a:solidFill>
            <a:ln w="57150">
              <a:solidFill>
                <a:schemeClr val="bg1"/>
              </a:solidFill>
            </a:ln>
            <a:effectLst>
              <a:outerShdw blurRad="266700" sx="102000" sy="1020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ttps://image.flaticon.com/icons/png/128/1698/169854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791" y="264072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247968" y="3467100"/>
            <a:ext cx="1696064" cy="1519084"/>
            <a:chOff x="5247968" y="3467100"/>
            <a:chExt cx="1696064" cy="1519084"/>
          </a:xfrm>
        </p:grpSpPr>
        <p:sp>
          <p:nvSpPr>
            <p:cNvPr id="73" name="Hexagon 72"/>
            <p:cNvSpPr/>
            <p:nvPr/>
          </p:nvSpPr>
          <p:spPr>
            <a:xfrm>
              <a:off x="5247968" y="3467100"/>
              <a:ext cx="1696064" cy="1519084"/>
            </a:xfrm>
            <a:prstGeom prst="hexagon">
              <a:avLst>
                <a:gd name="adj" fmla="val 21013"/>
                <a:gd name="vf" fmla="val 115470"/>
              </a:avLst>
            </a:prstGeom>
            <a:solidFill>
              <a:srgbClr val="78AFAC"/>
            </a:solidFill>
            <a:ln w="57150">
              <a:solidFill>
                <a:schemeClr val="bg1"/>
              </a:solidFill>
            </a:ln>
            <a:effectLst>
              <a:outerShdw blurRad="266700" sx="102000" sy="1020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https://image.flaticon.com/icons/png/128/1284/128439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867" y="361704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724650" y="2554581"/>
            <a:ext cx="1696064" cy="1519084"/>
            <a:chOff x="6724650" y="2554581"/>
            <a:chExt cx="1696064" cy="1519084"/>
          </a:xfrm>
        </p:grpSpPr>
        <p:sp>
          <p:nvSpPr>
            <p:cNvPr id="74" name="Hexagon 73"/>
            <p:cNvSpPr/>
            <p:nvPr/>
          </p:nvSpPr>
          <p:spPr>
            <a:xfrm>
              <a:off x="6724650" y="2554581"/>
              <a:ext cx="1696064" cy="1519084"/>
            </a:xfrm>
            <a:prstGeom prst="hexagon">
              <a:avLst>
                <a:gd name="adj" fmla="val 21013"/>
                <a:gd name="vf" fmla="val 115470"/>
              </a:avLst>
            </a:prstGeom>
            <a:solidFill>
              <a:srgbClr val="008080"/>
            </a:solidFill>
            <a:ln w="57150">
              <a:solidFill>
                <a:schemeClr val="bg1"/>
              </a:solidFill>
            </a:ln>
            <a:effectLst>
              <a:outerShdw blurRad="266700" sx="102000" sy="1020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https://image.flaticon.com/icons/png/128/1644/16441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615" y="258373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205017" y="3467100"/>
            <a:ext cx="1696064" cy="1519084"/>
            <a:chOff x="8205017" y="3467100"/>
            <a:chExt cx="1696064" cy="1519084"/>
          </a:xfrm>
        </p:grpSpPr>
        <p:sp>
          <p:nvSpPr>
            <p:cNvPr id="76" name="Hexagon 75"/>
            <p:cNvSpPr/>
            <p:nvPr/>
          </p:nvSpPr>
          <p:spPr>
            <a:xfrm>
              <a:off x="8205017" y="3467100"/>
              <a:ext cx="1696064" cy="1519084"/>
            </a:xfrm>
            <a:prstGeom prst="hexagon">
              <a:avLst>
                <a:gd name="adj" fmla="val 21013"/>
                <a:gd name="vf" fmla="val 115470"/>
              </a:avLst>
            </a:prstGeom>
            <a:solidFill>
              <a:srgbClr val="707070"/>
            </a:solidFill>
            <a:ln w="57150">
              <a:solidFill>
                <a:schemeClr val="bg1"/>
              </a:solidFill>
            </a:ln>
            <a:effectLst>
              <a:outerShdw blurRad="266700" sx="102000" sy="1020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 descr="https://image.flaticon.com/icons/png/128/1613/1613057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714" y="3617041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76171" y="3467100"/>
            <a:ext cx="1696064" cy="1519084"/>
            <a:chOff x="2276171" y="3467100"/>
            <a:chExt cx="1696064" cy="1519084"/>
          </a:xfrm>
        </p:grpSpPr>
        <p:sp>
          <p:nvSpPr>
            <p:cNvPr id="70" name="Hexagon 69"/>
            <p:cNvSpPr/>
            <p:nvPr/>
          </p:nvSpPr>
          <p:spPr>
            <a:xfrm>
              <a:off x="2276171" y="3467100"/>
              <a:ext cx="1696064" cy="1519084"/>
            </a:xfrm>
            <a:prstGeom prst="hexagon">
              <a:avLst>
                <a:gd name="adj" fmla="val 21013"/>
                <a:gd name="vf" fmla="val 115470"/>
              </a:avLst>
            </a:prstGeom>
            <a:solidFill>
              <a:srgbClr val="587E86"/>
            </a:solidFill>
            <a:ln w="57150">
              <a:solidFill>
                <a:schemeClr val="bg1"/>
              </a:solidFill>
            </a:ln>
            <a:effectLst>
              <a:outerShdw blurRad="266700" sx="102000" sy="1020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7344" y1="29688" x2="27344" y2="29688"/>
                          <a14:foregroundMark x1="47656" y1="69531" x2="47656" y2="695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351" y="3617041"/>
              <a:ext cx="1219200" cy="1219200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2029752" y="4241388"/>
            <a:ext cx="8064601" cy="983347"/>
            <a:chOff x="2029752" y="4241388"/>
            <a:chExt cx="8064601" cy="983347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2029752" y="4241388"/>
              <a:ext cx="391750" cy="939103"/>
            </a:xfrm>
            <a:prstGeom prst="line">
              <a:avLst/>
            </a:prstGeom>
            <a:ln w="28575">
              <a:solidFill>
                <a:srgbClr val="587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421502" y="5195239"/>
              <a:ext cx="1346099" cy="0"/>
            </a:xfrm>
            <a:prstGeom prst="line">
              <a:avLst/>
            </a:prstGeom>
            <a:ln w="28575">
              <a:solidFill>
                <a:srgbClr val="587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767601" y="4241388"/>
              <a:ext cx="420941" cy="939103"/>
            </a:xfrm>
            <a:prstGeom prst="line">
              <a:avLst/>
            </a:prstGeom>
            <a:ln w="28575">
              <a:solidFill>
                <a:srgbClr val="28A5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188542" y="4241388"/>
              <a:ext cx="935449" cy="0"/>
            </a:xfrm>
            <a:prstGeom prst="line">
              <a:avLst/>
            </a:prstGeom>
            <a:ln w="28575">
              <a:solidFill>
                <a:srgbClr val="28A4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23991" y="4241388"/>
              <a:ext cx="425398" cy="953851"/>
            </a:xfrm>
            <a:prstGeom prst="line">
              <a:avLst/>
            </a:prstGeom>
            <a:ln w="28575">
              <a:solidFill>
                <a:srgbClr val="78AF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549389" y="5209987"/>
              <a:ext cx="1175261" cy="0"/>
            </a:xfrm>
            <a:prstGeom prst="line">
              <a:avLst/>
            </a:prstGeom>
            <a:ln w="28575">
              <a:solidFill>
                <a:srgbClr val="78AF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720966" y="4259364"/>
              <a:ext cx="420941" cy="939103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141907" y="4259364"/>
              <a:ext cx="935449" cy="0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8074358" y="4259364"/>
              <a:ext cx="425398" cy="953851"/>
            </a:xfrm>
            <a:prstGeom prst="line">
              <a:avLst/>
            </a:prstGeom>
            <a:ln w="28575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499756" y="5224735"/>
              <a:ext cx="1175261" cy="0"/>
            </a:xfrm>
            <a:prstGeom prst="line">
              <a:avLst/>
            </a:prstGeom>
            <a:ln w="28575">
              <a:solidFill>
                <a:srgbClr val="70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9673412" y="4283432"/>
              <a:ext cx="420941" cy="939103"/>
            </a:xfrm>
            <a:prstGeom prst="line">
              <a:avLst/>
            </a:prstGeom>
            <a:ln w="28575">
              <a:solidFill>
                <a:srgbClr val="70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048831" y="5146819"/>
            <a:ext cx="91440" cy="830084"/>
            <a:chOff x="3048831" y="5146819"/>
            <a:chExt cx="91440" cy="830084"/>
          </a:xfrm>
        </p:grpSpPr>
        <p:sp>
          <p:nvSpPr>
            <p:cNvPr id="101" name="Oval 100"/>
            <p:cNvSpPr/>
            <p:nvPr/>
          </p:nvSpPr>
          <p:spPr>
            <a:xfrm>
              <a:off x="3048831" y="5146819"/>
              <a:ext cx="91440" cy="91440"/>
            </a:xfrm>
            <a:prstGeom prst="ellipse">
              <a:avLst/>
            </a:prstGeom>
            <a:solidFill>
              <a:srgbClr val="587E86"/>
            </a:solidFill>
            <a:ln w="28575">
              <a:solidFill>
                <a:srgbClr val="587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3094551" y="5209987"/>
              <a:ext cx="0" cy="766916"/>
            </a:xfrm>
            <a:prstGeom prst="straightConnector1">
              <a:avLst/>
            </a:prstGeom>
            <a:ln w="28575">
              <a:solidFill>
                <a:srgbClr val="587E85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4599565" y="4196835"/>
            <a:ext cx="91440" cy="830084"/>
            <a:chOff x="3048831" y="5146819"/>
            <a:chExt cx="91440" cy="830084"/>
          </a:xfrm>
        </p:grpSpPr>
        <p:sp>
          <p:nvSpPr>
            <p:cNvPr id="117" name="Oval 116"/>
            <p:cNvSpPr/>
            <p:nvPr/>
          </p:nvSpPr>
          <p:spPr>
            <a:xfrm>
              <a:off x="3048831" y="5146819"/>
              <a:ext cx="91440" cy="91440"/>
            </a:xfrm>
            <a:prstGeom prst="ellipse">
              <a:avLst/>
            </a:prstGeom>
            <a:solidFill>
              <a:srgbClr val="587E86"/>
            </a:solidFill>
            <a:ln w="28575">
              <a:solidFill>
                <a:srgbClr val="28A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3094551" y="5209987"/>
              <a:ext cx="0" cy="766916"/>
            </a:xfrm>
            <a:prstGeom prst="straightConnector1">
              <a:avLst/>
            </a:prstGeom>
            <a:ln w="28575">
              <a:solidFill>
                <a:srgbClr val="28A5A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6063833" y="5178403"/>
            <a:ext cx="91440" cy="830084"/>
            <a:chOff x="3048831" y="5146819"/>
            <a:chExt cx="91440" cy="830084"/>
          </a:xfrm>
        </p:grpSpPr>
        <p:sp>
          <p:nvSpPr>
            <p:cNvPr id="120" name="Oval 119"/>
            <p:cNvSpPr/>
            <p:nvPr/>
          </p:nvSpPr>
          <p:spPr>
            <a:xfrm>
              <a:off x="3048831" y="5146819"/>
              <a:ext cx="91440" cy="91440"/>
            </a:xfrm>
            <a:prstGeom prst="ellipse">
              <a:avLst/>
            </a:prstGeom>
            <a:solidFill>
              <a:srgbClr val="587E86"/>
            </a:solidFill>
            <a:ln w="28575">
              <a:solidFill>
                <a:srgbClr val="78A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3094551" y="5209987"/>
              <a:ext cx="0" cy="766916"/>
            </a:xfrm>
            <a:prstGeom prst="straightConnector1">
              <a:avLst/>
            </a:prstGeom>
            <a:ln w="28575">
              <a:solidFill>
                <a:srgbClr val="78AFAC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7565755" y="4214092"/>
            <a:ext cx="91440" cy="830084"/>
            <a:chOff x="3048831" y="5146819"/>
            <a:chExt cx="91440" cy="830084"/>
          </a:xfrm>
        </p:grpSpPr>
        <p:sp>
          <p:nvSpPr>
            <p:cNvPr id="123" name="Oval 122"/>
            <p:cNvSpPr/>
            <p:nvPr/>
          </p:nvSpPr>
          <p:spPr>
            <a:xfrm>
              <a:off x="3048831" y="5146819"/>
              <a:ext cx="91440" cy="91440"/>
            </a:xfrm>
            <a:prstGeom prst="ellipse">
              <a:avLst/>
            </a:prstGeom>
            <a:solidFill>
              <a:srgbClr val="587E86"/>
            </a:solidFill>
            <a:ln w="28575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3094551" y="5209987"/>
              <a:ext cx="0" cy="766916"/>
            </a:xfrm>
            <a:prstGeom prst="straightConnector1">
              <a:avLst/>
            </a:prstGeom>
            <a:ln w="28575">
              <a:solidFill>
                <a:srgbClr val="00808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8987395" y="5148907"/>
            <a:ext cx="91440" cy="830084"/>
            <a:chOff x="3048831" y="5146819"/>
            <a:chExt cx="91440" cy="830084"/>
          </a:xfrm>
        </p:grpSpPr>
        <p:sp>
          <p:nvSpPr>
            <p:cNvPr id="126" name="Oval 125"/>
            <p:cNvSpPr/>
            <p:nvPr/>
          </p:nvSpPr>
          <p:spPr>
            <a:xfrm>
              <a:off x="3048831" y="5146819"/>
              <a:ext cx="91440" cy="91440"/>
            </a:xfrm>
            <a:prstGeom prst="ellipse">
              <a:avLst/>
            </a:prstGeom>
            <a:solidFill>
              <a:srgbClr val="587E86"/>
            </a:solidFill>
            <a:ln w="28575">
              <a:solidFill>
                <a:srgbClr val="70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3094551" y="5209987"/>
              <a:ext cx="0" cy="766916"/>
            </a:xfrm>
            <a:prstGeom prst="straightConnector1">
              <a:avLst/>
            </a:prstGeom>
            <a:ln w="28575">
              <a:solidFill>
                <a:srgbClr val="70707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1977601" y="5925286"/>
            <a:ext cx="244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Would </a:t>
            </a:r>
            <a:r>
              <a:rPr lang="en-US" sz="1200" b="1" dirty="0">
                <a:solidFill>
                  <a:schemeClr val="bg1"/>
                </a:solidFill>
              </a:rPr>
              <a:t>be extend duration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Or </a:t>
            </a:r>
            <a:r>
              <a:rPr lang="en-US" sz="1200" b="1" dirty="0">
                <a:solidFill>
                  <a:schemeClr val="bg1"/>
                </a:solidFill>
              </a:rPr>
              <a:t>change the employment from contract or temporary to be permanent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833104" y="4986184"/>
            <a:ext cx="159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Fill in FM-CS-AD1001-02 [Manpower Request Form]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66590" y="5959502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Submit </a:t>
            </a:r>
            <a:r>
              <a:rPr lang="en-US" sz="1200" b="1" dirty="0">
                <a:solidFill>
                  <a:schemeClr val="bg1"/>
                </a:solidFill>
              </a:rPr>
              <a:t>manpower request to General Affairs </a:t>
            </a:r>
            <a:r>
              <a:rPr lang="en-US" sz="1200" b="1" dirty="0" smtClean="0">
                <a:solidFill>
                  <a:schemeClr val="bg1"/>
                </a:solidFill>
              </a:rPr>
              <a:t>Section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944032" y="5007776"/>
            <a:ext cx="130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General Affairs section prepare hiring approval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328530" y="5946671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And prepare new employment contract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5211517" y="446643"/>
            <a:ext cx="1796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Recruitment and </a:t>
            </a:r>
            <a:r>
              <a:rPr lang="en-US" sz="2000" b="1" dirty="0" smtClean="0"/>
              <a:t>Selection (Cont.)</a:t>
            </a:r>
            <a:endParaRPr lang="en-US" sz="2000" b="1" dirty="0"/>
          </a:p>
        </p:txBody>
      </p:sp>
      <p:grpSp>
        <p:nvGrpSpPr>
          <p:cNvPr id="1027" name="Group 1026"/>
          <p:cNvGrpSpPr/>
          <p:nvPr/>
        </p:nvGrpSpPr>
        <p:grpSpPr>
          <a:xfrm rot="18847487">
            <a:off x="5762792" y="1491717"/>
            <a:ext cx="701040" cy="701040"/>
            <a:chOff x="8716297" y="929148"/>
            <a:chExt cx="701040" cy="701040"/>
          </a:xfrm>
        </p:grpSpPr>
        <p:sp>
          <p:nvSpPr>
            <p:cNvPr id="1025" name="Oval 1024"/>
            <p:cNvSpPr/>
            <p:nvPr/>
          </p:nvSpPr>
          <p:spPr>
            <a:xfrm>
              <a:off x="8716297" y="929148"/>
              <a:ext cx="91440" cy="91440"/>
            </a:xfrm>
            <a:prstGeom prst="ellipse">
              <a:avLst/>
            </a:prstGeom>
            <a:solidFill>
              <a:srgbClr val="587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868697" y="1081548"/>
              <a:ext cx="91440" cy="91440"/>
            </a:xfrm>
            <a:prstGeom prst="ellipse">
              <a:avLst/>
            </a:prstGeom>
            <a:solidFill>
              <a:srgbClr val="28A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9021097" y="1233948"/>
              <a:ext cx="91440" cy="91440"/>
            </a:xfrm>
            <a:prstGeom prst="ellipse">
              <a:avLst/>
            </a:prstGeom>
            <a:solidFill>
              <a:srgbClr val="78A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9173497" y="1386348"/>
              <a:ext cx="91440" cy="9144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9325897" y="1538748"/>
              <a:ext cx="91440" cy="91440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6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115" grpId="0"/>
      <p:bldP spid="135" grpId="0"/>
      <p:bldP spid="136" grpId="0"/>
      <p:bldP spid="137" grpId="0"/>
      <p:bldP spid="139" grpId="0"/>
      <p:bldP spid="10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060833" y="2896819"/>
            <a:ext cx="1353312" cy="879867"/>
            <a:chOff x="1804267" y="1531741"/>
            <a:chExt cx="1353312" cy="879867"/>
          </a:xfrm>
        </p:grpSpPr>
        <p:sp>
          <p:nvSpPr>
            <p:cNvPr id="162" name="Rectangle 161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35022" y="1580788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053282" y="4443568"/>
            <a:ext cx="1353312" cy="879867"/>
            <a:chOff x="1804267" y="1531741"/>
            <a:chExt cx="1353312" cy="879867"/>
          </a:xfrm>
        </p:grpSpPr>
        <p:sp>
          <p:nvSpPr>
            <p:cNvPr id="159" name="Rectangle 158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805109" y="1339344"/>
            <a:ext cx="1353312" cy="868680"/>
            <a:chOff x="1804267" y="1545809"/>
            <a:chExt cx="1353312" cy="868680"/>
          </a:xfrm>
          <a:solidFill>
            <a:srgbClr val="FF6600"/>
          </a:solidFill>
        </p:grpSpPr>
        <p:sp>
          <p:nvSpPr>
            <p:cNvPr id="170" name="Rectangle 169"/>
            <p:cNvSpPr/>
            <p:nvPr/>
          </p:nvSpPr>
          <p:spPr>
            <a:xfrm>
              <a:off x="1804267" y="1545809"/>
              <a:ext cx="1353312" cy="86868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08146" y="1594856"/>
              <a:ext cx="9291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55238" y="1936295"/>
              <a:ext cx="7335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23501" y="106091"/>
            <a:ext cx="9579973" cy="6395357"/>
            <a:chOff x="1305469" y="267379"/>
            <a:chExt cx="9579973" cy="6395357"/>
          </a:xfrm>
        </p:grpSpPr>
        <p:grpSp>
          <p:nvGrpSpPr>
            <p:cNvPr id="28" name="Group 27"/>
            <p:cNvGrpSpPr/>
            <p:nvPr/>
          </p:nvGrpSpPr>
          <p:grpSpPr>
            <a:xfrm>
              <a:off x="1305469" y="267379"/>
              <a:ext cx="9579973" cy="6395357"/>
              <a:chOff x="1562644" y="324529"/>
              <a:chExt cx="9579973" cy="6395357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62644" y="324529"/>
                <a:ext cx="9579973" cy="6395357"/>
              </a:xfrm>
              <a:prstGeom prst="roundRect">
                <a:avLst>
                  <a:gd name="adj" fmla="val 141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 rot="16200000">
                <a:off x="1207729" y="1402460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ame Side Corner Rectangle 2"/>
              <p:cNvSpPr/>
              <p:nvPr/>
            </p:nvSpPr>
            <p:spPr>
              <a:xfrm rot="16200000">
                <a:off x="1367596" y="1402461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rot="5400000">
                <a:off x="5904299" y="1402459"/>
                <a:ext cx="5572128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>
                  <a:lumMod val="95000"/>
                  <a:alpha val="84000"/>
                </a:schemeClr>
              </a:solidFill>
              <a:ln>
                <a:noFill/>
              </a:ln>
              <a:effectLst>
                <a:outerShdw blurRad="101600" dist="635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 rot="5400000">
                <a:off x="5738757" y="1402463"/>
                <a:ext cx="5572131" cy="4224528"/>
              </a:xfrm>
              <a:prstGeom prst="round2SameRect">
                <a:avLst>
                  <a:gd name="adj1" fmla="val 908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804267" y="678993"/>
              <a:ext cx="3508658" cy="5572128"/>
              <a:chOff x="1804267" y="678993"/>
              <a:chExt cx="3508658" cy="557212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5298638" y="678993"/>
                <a:ext cx="14287" cy="5572128"/>
              </a:xfrm>
              <a:prstGeom prst="line">
                <a:avLst/>
              </a:prstGeom>
              <a:ln>
                <a:solidFill>
                  <a:srgbClr val="FF66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804267" y="152556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804267" y="197289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1804267" y="242022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1804267" y="286756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1804267" y="331489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804267" y="3762225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804267" y="4209557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804267" y="4656889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804267" y="5104221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804267" y="5551553"/>
                <a:ext cx="3499670" cy="0"/>
              </a:xfrm>
              <a:prstGeom prst="line">
                <a:avLst/>
              </a:prstGeom>
              <a:ln w="28575">
                <a:solidFill>
                  <a:srgbClr val="00B05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6804250" y="543023"/>
            <a:ext cx="3530451" cy="5572128"/>
            <a:chOff x="6791009" y="634366"/>
            <a:chExt cx="3530451" cy="5572128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6791009" y="634366"/>
              <a:ext cx="14287" cy="5572128"/>
            </a:xfrm>
            <a:prstGeom prst="line">
              <a:avLst/>
            </a:prstGeom>
            <a:ln>
              <a:solidFill>
                <a:srgbClr val="FF6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818522" y="1471696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821790" y="196416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18522" y="239959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806656" y="37381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6806656" y="4173461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06656" y="4620793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806656" y="5037982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806656" y="5466228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14188" y="3306447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814188" y="2850669"/>
              <a:ext cx="3499670" cy="0"/>
            </a:xfrm>
            <a:prstGeom prst="line">
              <a:avLst/>
            </a:prstGeom>
            <a:ln w="28575">
              <a:solidFill>
                <a:srgbClr val="00B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6850564" y="133702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D60093"/>
                </a:solidFill>
                <a:latin typeface="Bradley Hand ITC" panose="03070402050302030203" pitchFamily="66" charset="0"/>
              </a:rPr>
              <a:t>Evaluation during probation</a:t>
            </a:r>
            <a:endParaRPr lang="en-US" b="1" dirty="0">
              <a:solidFill>
                <a:srgbClr val="D6009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27429" y="2348477"/>
            <a:ext cx="349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Proceed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for staff </a:t>
            </a:r>
            <a:r>
              <a:rPr lang="en-US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with change 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responsibility/Employee Promotion/Employee Transfer/ Change of Job Assignment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831215" y="4546928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Relevant Record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877" y="1433256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CC99"/>
                </a:solidFill>
                <a:latin typeface="Bradley Hand ITC" panose="03070402050302030203" pitchFamily="66" charset="0"/>
              </a:rPr>
              <a:t>Scope of Human Resource Procedure standard </a:t>
            </a:r>
            <a:endParaRPr lang="en-US" b="1" dirty="0">
              <a:solidFill>
                <a:srgbClr val="00CC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751075" y="2744002"/>
            <a:ext cx="317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66"/>
                </a:solidFill>
                <a:latin typeface="Bradley Hand ITC" panose="03070402050302030203" pitchFamily="66" charset="0"/>
              </a:rPr>
              <a:t>Detail of </a:t>
            </a:r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Standard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63812" y="3699918"/>
            <a:ext cx="317716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  <a:latin typeface="Bradley Hand ITC" panose="03070402050302030203" pitchFamily="66" charset="0"/>
              </a:rPr>
              <a:t>Company organization and job description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83579" y="4944096"/>
            <a:ext cx="317716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Recruitment and Selection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10413477" y="1348567"/>
            <a:ext cx="1353312" cy="879867"/>
            <a:chOff x="1804267" y="1531741"/>
            <a:chExt cx="1353312" cy="879867"/>
          </a:xfrm>
        </p:grpSpPr>
        <p:sp>
          <p:nvSpPr>
            <p:cNvPr id="165" name="Rectangle 164"/>
            <p:cNvSpPr/>
            <p:nvPr/>
          </p:nvSpPr>
          <p:spPr>
            <a:xfrm>
              <a:off x="1804267" y="1531741"/>
              <a:ext cx="1353312" cy="86868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049090" y="1594856"/>
              <a:ext cx="929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TOPIC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055238" y="1949943"/>
              <a:ext cx="73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7" name="Round Same Side Corner Rectangle 126"/>
          <p:cNvSpPr/>
          <p:nvPr/>
        </p:nvSpPr>
        <p:spPr>
          <a:xfrm rot="16200000">
            <a:off x="1160565" y="1139963"/>
            <a:ext cx="5572128" cy="4297680"/>
          </a:xfrm>
          <a:prstGeom prst="round2SameRect">
            <a:avLst>
              <a:gd name="adj1" fmla="val 90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16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 Same Side Corner Rectangle 167"/>
          <p:cNvSpPr/>
          <p:nvPr/>
        </p:nvSpPr>
        <p:spPr>
          <a:xfrm rot="5400000">
            <a:off x="5446770" y="1147445"/>
            <a:ext cx="5572131" cy="4297680"/>
          </a:xfrm>
          <a:prstGeom prst="round2SameRect">
            <a:avLst>
              <a:gd name="adj1" fmla="val 90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6850564" y="554115"/>
            <a:ext cx="3511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66"/>
                </a:solidFill>
              </a:rPr>
              <a:t>3. Evaluation </a:t>
            </a:r>
            <a:r>
              <a:rPr lang="en-US" b="1" dirty="0">
                <a:solidFill>
                  <a:srgbClr val="FF0066"/>
                </a:solidFill>
              </a:rPr>
              <a:t>during probation</a:t>
            </a:r>
          </a:p>
        </p:txBody>
      </p:sp>
      <p:sp>
        <p:nvSpPr>
          <p:cNvPr id="262" name="Freeform 261"/>
          <p:cNvSpPr/>
          <p:nvPr/>
        </p:nvSpPr>
        <p:spPr>
          <a:xfrm>
            <a:off x="4762419" y="868279"/>
            <a:ext cx="1369676" cy="1333500"/>
          </a:xfrm>
          <a:custGeom>
            <a:avLst/>
            <a:gdLst>
              <a:gd name="connsiteX0" fmla="*/ 1369676 w 1369676"/>
              <a:gd name="connsiteY0" fmla="*/ 0 h 1333500"/>
              <a:gd name="connsiteX1" fmla="*/ 1369676 w 1369676"/>
              <a:gd name="connsiteY1" fmla="*/ 1333500 h 1333500"/>
              <a:gd name="connsiteX2" fmla="*/ 0 w 1369676"/>
              <a:gd name="connsiteY2" fmla="*/ 1333500 h 1333500"/>
              <a:gd name="connsiteX3" fmla="*/ 5158 w 1369676"/>
              <a:gd name="connsiteY3" fmla="*/ 1231362 h 1333500"/>
              <a:gd name="connsiteX4" fmla="*/ 1369676 w 1369676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676" h="1333500">
                <a:moveTo>
                  <a:pt x="1369676" y="0"/>
                </a:moveTo>
                <a:lnTo>
                  <a:pt x="1369676" y="1333500"/>
                </a:lnTo>
                <a:lnTo>
                  <a:pt x="0" y="1333500"/>
                </a:lnTo>
                <a:lnTo>
                  <a:pt x="5158" y="1231362"/>
                </a:lnTo>
                <a:cubicBezTo>
                  <a:pt x="75397" y="539724"/>
                  <a:pt x="659507" y="0"/>
                  <a:pt x="1369676" y="0"/>
                </a:cubicBezTo>
                <a:close/>
              </a:path>
            </a:pathLst>
          </a:custGeom>
          <a:solidFill>
            <a:srgbClr val="E52C6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6132095" y="2201779"/>
            <a:ext cx="1371600" cy="1409700"/>
          </a:xfrm>
          <a:custGeom>
            <a:avLst/>
            <a:gdLst>
              <a:gd name="connsiteX0" fmla="*/ 0 w 1371600"/>
              <a:gd name="connsiteY0" fmla="*/ 0 h 1409700"/>
              <a:gd name="connsiteX1" fmla="*/ 1369676 w 1371600"/>
              <a:gd name="connsiteY1" fmla="*/ 0 h 1409700"/>
              <a:gd name="connsiteX2" fmla="*/ 1371600 w 1371600"/>
              <a:gd name="connsiteY2" fmla="*/ 38100 h 1409700"/>
              <a:gd name="connsiteX3" fmla="*/ 0 w 1371600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409700">
                <a:moveTo>
                  <a:pt x="0" y="0"/>
                </a:moveTo>
                <a:lnTo>
                  <a:pt x="1369676" y="0"/>
                </a:lnTo>
                <a:lnTo>
                  <a:pt x="1371600" y="38100"/>
                </a:lnTo>
                <a:cubicBezTo>
                  <a:pt x="1371600" y="795614"/>
                  <a:pt x="757514" y="1409700"/>
                  <a:pt x="0" y="1409700"/>
                </a:cubicBezTo>
                <a:close/>
              </a:path>
            </a:pathLst>
          </a:custGeom>
          <a:solidFill>
            <a:srgbClr val="34BB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4760495" y="2201779"/>
            <a:ext cx="1371600" cy="1409700"/>
          </a:xfrm>
          <a:custGeom>
            <a:avLst/>
            <a:gdLst>
              <a:gd name="connsiteX0" fmla="*/ 1924 w 1371600"/>
              <a:gd name="connsiteY0" fmla="*/ 0 h 1409700"/>
              <a:gd name="connsiteX1" fmla="*/ 1371600 w 1371600"/>
              <a:gd name="connsiteY1" fmla="*/ 0 h 1409700"/>
              <a:gd name="connsiteX2" fmla="*/ 1371600 w 1371600"/>
              <a:gd name="connsiteY2" fmla="*/ 1409700 h 1409700"/>
              <a:gd name="connsiteX3" fmla="*/ 0 w 1371600"/>
              <a:gd name="connsiteY3" fmla="*/ 381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409700">
                <a:moveTo>
                  <a:pt x="1924" y="0"/>
                </a:moveTo>
                <a:lnTo>
                  <a:pt x="1371600" y="0"/>
                </a:lnTo>
                <a:lnTo>
                  <a:pt x="1371600" y="1409700"/>
                </a:lnTo>
                <a:cubicBezTo>
                  <a:pt x="614086" y="1409700"/>
                  <a:pt x="0" y="795614"/>
                  <a:pt x="0" y="38100"/>
                </a:cubicBezTo>
                <a:close/>
              </a:path>
            </a:pathLst>
          </a:custGeom>
          <a:solidFill>
            <a:srgbClr val="EE53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6132095" y="868279"/>
            <a:ext cx="1369676" cy="1333500"/>
          </a:xfrm>
          <a:custGeom>
            <a:avLst/>
            <a:gdLst>
              <a:gd name="connsiteX0" fmla="*/ 0 w 1369676"/>
              <a:gd name="connsiteY0" fmla="*/ 0 h 1333500"/>
              <a:gd name="connsiteX1" fmla="*/ 1364519 w 1369676"/>
              <a:gd name="connsiteY1" fmla="*/ 1231362 h 1333500"/>
              <a:gd name="connsiteX2" fmla="*/ 1369676 w 1369676"/>
              <a:gd name="connsiteY2" fmla="*/ 1333500 h 1333500"/>
              <a:gd name="connsiteX3" fmla="*/ 0 w 1369676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676" h="1333500">
                <a:moveTo>
                  <a:pt x="0" y="0"/>
                </a:moveTo>
                <a:cubicBezTo>
                  <a:pt x="710170" y="0"/>
                  <a:pt x="1294279" y="539724"/>
                  <a:pt x="1364519" y="1231362"/>
                </a:cubicBezTo>
                <a:lnTo>
                  <a:pt x="1369676" y="1333500"/>
                </a:lnTo>
                <a:lnTo>
                  <a:pt x="0" y="1333500"/>
                </a:lnTo>
                <a:close/>
              </a:path>
            </a:pathLst>
          </a:custGeom>
          <a:solidFill>
            <a:srgbClr val="FFF35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4850011" y="974959"/>
            <a:ext cx="2560320" cy="25603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TextBox 266"/>
          <p:cNvSpPr txBox="1"/>
          <p:nvPr/>
        </p:nvSpPr>
        <p:spPr>
          <a:xfrm>
            <a:off x="5050215" y="1804873"/>
            <a:ext cx="2165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Evaluation Process</a:t>
            </a:r>
            <a:endParaRPr lang="en-US" sz="2800" b="1" dirty="0"/>
          </a:p>
        </p:txBody>
      </p:sp>
      <p:sp>
        <p:nvSpPr>
          <p:cNvPr id="268" name="Oval 267"/>
          <p:cNvSpPr/>
          <p:nvPr/>
        </p:nvSpPr>
        <p:spPr>
          <a:xfrm>
            <a:off x="4623335" y="746359"/>
            <a:ext cx="3017520" cy="3017520"/>
          </a:xfrm>
          <a:prstGeom prst="ellipse">
            <a:avLst/>
          </a:prstGeom>
          <a:noFill/>
          <a:ln w="38100">
            <a:solidFill>
              <a:srgbClr val="34B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05808" y="4647853"/>
            <a:ext cx="1645920" cy="1645920"/>
          </a:xfrm>
          <a:prstGeom prst="ellipse">
            <a:avLst/>
          </a:prstGeom>
          <a:solidFill>
            <a:srgbClr val="FFC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97248" y="4739293"/>
            <a:ext cx="1463040" cy="1463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1270000" dist="38100" dir="1572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260088" y="4602133"/>
            <a:ext cx="1737360" cy="1737360"/>
          </a:xfrm>
          <a:prstGeom prst="ellipse">
            <a:avLst/>
          </a:prstGeom>
          <a:noFill/>
          <a:ln w="28575">
            <a:solidFill>
              <a:srgbClr val="FFC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Elbow Connector 226"/>
          <p:cNvCxnSpPr>
            <a:stCxn id="268" idx="3"/>
            <a:endCxn id="261" idx="0"/>
          </p:cNvCxnSpPr>
          <p:nvPr/>
        </p:nvCxnSpPr>
        <p:spPr>
          <a:xfrm rot="5400000">
            <a:off x="2456925" y="1993817"/>
            <a:ext cx="1280160" cy="3936473"/>
          </a:xfrm>
          <a:prstGeom prst="bentConnector3">
            <a:avLst/>
          </a:prstGeom>
          <a:ln w="28575">
            <a:solidFill>
              <a:srgbClr val="FFC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Oval 255"/>
          <p:cNvSpPr/>
          <p:nvPr/>
        </p:nvSpPr>
        <p:spPr>
          <a:xfrm>
            <a:off x="2242003" y="4650258"/>
            <a:ext cx="1645920" cy="1645920"/>
          </a:xfrm>
          <a:prstGeom prst="ellipse">
            <a:avLst/>
          </a:prstGeom>
          <a:solidFill>
            <a:srgbClr val="FE9051"/>
          </a:solidFill>
          <a:ln>
            <a:solidFill>
              <a:srgbClr val="FF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2333443" y="4741698"/>
            <a:ext cx="1463040" cy="1463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051"/>
            </a:solidFill>
          </a:ln>
          <a:effectLst>
            <a:outerShdw blurRad="1270000" dist="38100" dir="1572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2196283" y="4604538"/>
            <a:ext cx="1737360" cy="1737360"/>
          </a:xfrm>
          <a:prstGeom prst="ellipse">
            <a:avLst/>
          </a:prstGeom>
          <a:noFill/>
          <a:ln w="28575">
            <a:solidFill>
              <a:srgbClr val="FF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Elbow Connector 228"/>
          <p:cNvCxnSpPr>
            <a:endCxn id="258" idx="0"/>
          </p:cNvCxnSpPr>
          <p:nvPr/>
        </p:nvCxnSpPr>
        <p:spPr>
          <a:xfrm rot="10800000" flipV="1">
            <a:off x="3064964" y="3619494"/>
            <a:ext cx="3067133" cy="985043"/>
          </a:xfrm>
          <a:prstGeom prst="bentConnector2">
            <a:avLst/>
          </a:prstGeom>
          <a:ln w="28575">
            <a:solidFill>
              <a:srgbClr val="FC8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4202890" y="4647853"/>
            <a:ext cx="1645920" cy="1645920"/>
          </a:xfrm>
          <a:prstGeom prst="ellipse">
            <a:avLst/>
          </a:prstGeom>
          <a:solidFill>
            <a:srgbClr val="EE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294330" y="4739293"/>
            <a:ext cx="1463040" cy="146304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1270000" dist="38100" dir="1572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157170" y="4602133"/>
            <a:ext cx="1737360" cy="1737360"/>
          </a:xfrm>
          <a:prstGeom prst="ellipse">
            <a:avLst/>
          </a:prstGeom>
          <a:noFill/>
          <a:ln w="28575">
            <a:solidFill>
              <a:srgbClr val="EE5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6163777" y="4604537"/>
            <a:ext cx="1645920" cy="1645920"/>
          </a:xfrm>
          <a:prstGeom prst="ellipse">
            <a:avLst/>
          </a:prstGeom>
          <a:solidFill>
            <a:srgbClr val="E52C65"/>
          </a:solidFill>
          <a:ln>
            <a:solidFill>
              <a:srgbClr val="E52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255217" y="4695977"/>
            <a:ext cx="1463040" cy="146304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1270000" dist="38100" dir="1572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6118057" y="4558817"/>
            <a:ext cx="1737360" cy="1737360"/>
          </a:xfrm>
          <a:prstGeom prst="ellipse">
            <a:avLst/>
          </a:prstGeom>
          <a:noFill/>
          <a:ln w="28575">
            <a:solidFill>
              <a:srgbClr val="E52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8078944" y="4635821"/>
            <a:ext cx="1645920" cy="1645920"/>
          </a:xfrm>
          <a:prstGeom prst="ellipse">
            <a:avLst/>
          </a:prstGeom>
          <a:solidFill>
            <a:srgbClr val="58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8170384" y="4727261"/>
            <a:ext cx="1463040" cy="146304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1270000" dist="38100" dir="1572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8033224" y="4590101"/>
            <a:ext cx="1737360" cy="1737360"/>
          </a:xfrm>
          <a:prstGeom prst="ellipse">
            <a:avLst/>
          </a:prstGeom>
          <a:noFill/>
          <a:ln w="28575">
            <a:solidFill>
              <a:srgbClr val="58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0039831" y="4618977"/>
            <a:ext cx="1645920" cy="1645920"/>
          </a:xfrm>
          <a:prstGeom prst="ellipse">
            <a:avLst/>
          </a:prstGeom>
          <a:solidFill>
            <a:srgbClr val="057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0131271" y="4710417"/>
            <a:ext cx="1463040" cy="146304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1270000" dist="38100" dir="1572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9994111" y="4573257"/>
            <a:ext cx="1737360" cy="1737360"/>
          </a:xfrm>
          <a:prstGeom prst="ellipse">
            <a:avLst/>
          </a:prstGeom>
          <a:noFill/>
          <a:ln w="28575">
            <a:solidFill>
              <a:srgbClr val="057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Elbow Connector 233"/>
          <p:cNvCxnSpPr>
            <a:stCxn id="268" idx="5"/>
            <a:endCxn id="246" idx="0"/>
          </p:cNvCxnSpPr>
          <p:nvPr/>
        </p:nvCxnSpPr>
        <p:spPr>
          <a:xfrm rot="16200000" flipH="1">
            <a:off x="8405228" y="2115694"/>
            <a:ext cx="1251284" cy="3663842"/>
          </a:xfrm>
          <a:prstGeom prst="bentConnector3">
            <a:avLst>
              <a:gd name="adj1" fmla="val 50000"/>
            </a:avLst>
          </a:prstGeom>
          <a:ln w="28575">
            <a:solidFill>
              <a:srgbClr val="057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>
            <a:stCxn id="263" idx="3"/>
            <a:endCxn id="249" idx="0"/>
          </p:cNvCxnSpPr>
          <p:nvPr/>
        </p:nvCxnSpPr>
        <p:spPr>
          <a:xfrm>
            <a:off x="6132095" y="3611479"/>
            <a:ext cx="2769809" cy="978622"/>
          </a:xfrm>
          <a:prstGeom prst="bentConnector2">
            <a:avLst/>
          </a:prstGeom>
          <a:ln w="28575">
            <a:solidFill>
              <a:srgbClr val="582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lbow Connector 235"/>
          <p:cNvCxnSpPr>
            <a:stCxn id="264" idx="2"/>
            <a:endCxn id="252" idx="0"/>
          </p:cNvCxnSpPr>
          <p:nvPr/>
        </p:nvCxnSpPr>
        <p:spPr>
          <a:xfrm>
            <a:off x="6132095" y="3611479"/>
            <a:ext cx="854642" cy="947338"/>
          </a:xfrm>
          <a:prstGeom prst="bentConnector2">
            <a:avLst/>
          </a:prstGeom>
          <a:ln w="28575">
            <a:solidFill>
              <a:srgbClr val="E52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264" idx="2"/>
            <a:endCxn id="255" idx="0"/>
          </p:cNvCxnSpPr>
          <p:nvPr/>
        </p:nvCxnSpPr>
        <p:spPr>
          <a:xfrm flipH="1">
            <a:off x="5025850" y="3611479"/>
            <a:ext cx="1106245" cy="990654"/>
          </a:xfrm>
          <a:prstGeom prst="bentConnector4">
            <a:avLst>
              <a:gd name="adj1" fmla="val -20665"/>
              <a:gd name="adj2" fmla="val 50000"/>
            </a:avLst>
          </a:prstGeom>
          <a:ln w="28575">
            <a:solidFill>
              <a:srgbClr val="EE5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15415" y="5080015"/>
            <a:ext cx="1547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First Time: </a:t>
            </a:r>
            <a:r>
              <a:rPr lang="en-US" sz="1100" dirty="0" smtClean="0">
                <a:solidFill>
                  <a:srgbClr val="FF0000"/>
                </a:solidFill>
              </a:rPr>
              <a:t>60 days </a:t>
            </a:r>
            <a:r>
              <a:rPr lang="en-US" sz="1100" dirty="0" smtClean="0"/>
              <a:t>return </a:t>
            </a:r>
            <a:r>
              <a:rPr lang="en-US" sz="1100" dirty="0"/>
              <a:t>to HR before complete 90 days within 15 days 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301861" y="5133655"/>
            <a:ext cx="154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Second time </a:t>
            </a:r>
            <a:r>
              <a:rPr lang="en-US" sz="12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90 days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266084" y="4958342"/>
            <a:ext cx="1547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Normal </a:t>
            </a:r>
            <a:r>
              <a:rPr lang="en-US" sz="1100" dirty="0" smtClean="0"/>
              <a:t>Case</a:t>
            </a:r>
          </a:p>
          <a:p>
            <a:pPr algn="ctr"/>
            <a:r>
              <a:rPr lang="en-US" sz="1100" dirty="0"/>
              <a:t>return to HR after completed 119 days within 5 working days</a:t>
            </a:r>
          </a:p>
          <a:p>
            <a:pPr algn="ctr"/>
            <a:endParaRPr lang="en-US" sz="1100" dirty="0"/>
          </a:p>
        </p:txBody>
      </p:sp>
      <p:sp>
        <p:nvSpPr>
          <p:cNvPr id="241" name="TextBox 240"/>
          <p:cNvSpPr txBox="1"/>
          <p:nvPr/>
        </p:nvSpPr>
        <p:spPr>
          <a:xfrm>
            <a:off x="8107089" y="5160121"/>
            <a:ext cx="1547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Abnormal </a:t>
            </a:r>
            <a:r>
              <a:rPr lang="en-US" sz="1100" dirty="0" smtClean="0"/>
              <a:t>case</a:t>
            </a:r>
          </a:p>
          <a:p>
            <a:pPr algn="ctr"/>
            <a:r>
              <a:rPr lang="en-US" sz="1100" dirty="0"/>
              <a:t>return to HR immediate, 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190035" y="5095479"/>
            <a:ext cx="154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Permanent Employee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0083143" y="5072884"/>
            <a:ext cx="154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with work rule according to work </a:t>
            </a:r>
            <a:r>
              <a:rPr lang="en-US" sz="1100" dirty="0"/>
              <a:t>rule</a:t>
            </a:r>
            <a:r>
              <a:rPr lang="en-US" sz="1200" dirty="0"/>
              <a:t> of the company</a:t>
            </a:r>
          </a:p>
        </p:txBody>
      </p:sp>
    </p:spTree>
    <p:extLst>
      <p:ext uri="{BB962C8B-B14F-4D97-AF65-F5344CB8AC3E}">
        <p14:creationId xmlns:p14="http://schemas.microsoft.com/office/powerpoint/2010/main" val="15201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1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1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1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1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1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1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1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801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62" grpId="0" animBg="1"/>
      <p:bldP spid="263" grpId="0" animBg="1"/>
      <p:bldP spid="264" grpId="0" animBg="1"/>
      <p:bldP spid="265" grpId="0" animBg="1"/>
      <p:bldP spid="266" grpId="0" animBg="1"/>
      <p:bldP spid="267" grpId="0"/>
      <p:bldP spid="268" grpId="0" animBg="1"/>
      <p:bldP spid="259" grpId="0" animBg="1"/>
      <p:bldP spid="260" grpId="0" animBg="1"/>
      <p:bldP spid="261" grpId="0" animBg="1"/>
      <p:bldP spid="256" grpId="0" animBg="1"/>
      <p:bldP spid="257" grpId="0" animBg="1"/>
      <p:bldP spid="258" grpId="0" animBg="1"/>
      <p:bldP spid="253" grpId="0" animBg="1"/>
      <p:bldP spid="254" grpId="0" animBg="1"/>
      <p:bldP spid="255" grpId="0" animBg="1"/>
      <p:bldP spid="250" grpId="0" animBg="1"/>
      <p:bldP spid="251" grpId="0" animBg="1"/>
      <p:bldP spid="252" grpId="0" animBg="1"/>
      <p:bldP spid="247" grpId="0" animBg="1"/>
      <p:bldP spid="248" grpId="0" animBg="1"/>
      <p:bldP spid="249" grpId="0" animBg="1"/>
      <p:bldP spid="244" grpId="0" animBg="1"/>
      <p:bldP spid="245" grpId="0" animBg="1"/>
      <p:bldP spid="246" grpId="0" animBg="1"/>
      <p:bldP spid="238" grpId="0"/>
      <p:bldP spid="239" grpId="0"/>
      <p:bldP spid="240" grpId="0"/>
      <p:bldP spid="241" grpId="0"/>
      <p:bldP spid="242" grpId="0"/>
      <p:bldP spid="2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5261</TotalTime>
  <Words>1717</Words>
  <Application>Microsoft Office PowerPoint</Application>
  <PresentationFormat>Widescreen</PresentationFormat>
  <Paragraphs>480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SimSun</vt:lpstr>
      <vt:lpstr>Arial</vt:lpstr>
      <vt:lpstr>Arial Black</vt:lpstr>
      <vt:lpstr>Bradley Hand ITC</vt:lpstr>
      <vt:lpstr>Calibri</vt:lpstr>
      <vt:lpstr>Century Gothic</vt:lpstr>
      <vt:lpstr>Cordia New</vt:lpstr>
      <vt:lpstr>KodchiangUPC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</dc:title>
  <dc:creator>Chotima Pientham</dc:creator>
  <cp:lastModifiedBy>Chotima Pientham</cp:lastModifiedBy>
  <cp:revision>410</cp:revision>
  <cp:lastPrinted>2019-05-07T10:40:26Z</cp:lastPrinted>
  <dcterms:created xsi:type="dcterms:W3CDTF">2019-04-29T08:05:26Z</dcterms:created>
  <dcterms:modified xsi:type="dcterms:W3CDTF">2019-09-03T10:27:33Z</dcterms:modified>
</cp:coreProperties>
</file>